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52"/>
  </p:notesMasterIdLst>
  <p:sldIdLst>
    <p:sldId id="256" r:id="rId2"/>
    <p:sldId id="257" r:id="rId3"/>
    <p:sldId id="258" r:id="rId4"/>
    <p:sldId id="259" r:id="rId5"/>
    <p:sldId id="260" r:id="rId6"/>
    <p:sldId id="261" r:id="rId7"/>
    <p:sldId id="405" r:id="rId8"/>
    <p:sldId id="262" r:id="rId9"/>
    <p:sldId id="263" r:id="rId10"/>
    <p:sldId id="264" r:id="rId11"/>
    <p:sldId id="271" r:id="rId12"/>
    <p:sldId id="265" r:id="rId13"/>
    <p:sldId id="266" r:id="rId14"/>
    <p:sldId id="267" r:id="rId15"/>
    <p:sldId id="268" r:id="rId16"/>
    <p:sldId id="269" r:id="rId17"/>
    <p:sldId id="407" r:id="rId18"/>
    <p:sldId id="320" r:id="rId19"/>
    <p:sldId id="270" r:id="rId20"/>
    <p:sldId id="408" r:id="rId21"/>
    <p:sldId id="274" r:id="rId22"/>
    <p:sldId id="275" r:id="rId23"/>
    <p:sldId id="276" r:id="rId24"/>
    <p:sldId id="277" r:id="rId25"/>
    <p:sldId id="279" r:id="rId26"/>
    <p:sldId id="284" r:id="rId27"/>
    <p:sldId id="280" r:id="rId28"/>
    <p:sldId id="281" r:id="rId29"/>
    <p:sldId id="283" r:id="rId30"/>
    <p:sldId id="286" r:id="rId31"/>
    <p:sldId id="409" r:id="rId32"/>
    <p:sldId id="289" r:id="rId33"/>
    <p:sldId id="290" r:id="rId34"/>
    <p:sldId id="293" r:id="rId35"/>
    <p:sldId id="294" r:id="rId36"/>
    <p:sldId id="295" r:id="rId37"/>
    <p:sldId id="411" r:id="rId38"/>
    <p:sldId id="412" r:id="rId39"/>
    <p:sldId id="413" r:id="rId40"/>
    <p:sldId id="414" r:id="rId41"/>
    <p:sldId id="415" r:id="rId42"/>
    <p:sldId id="417" r:id="rId43"/>
    <p:sldId id="416" r:id="rId44"/>
    <p:sldId id="418" r:id="rId45"/>
    <p:sldId id="419" r:id="rId46"/>
    <p:sldId id="420" r:id="rId47"/>
    <p:sldId id="421" r:id="rId48"/>
    <p:sldId id="291" r:id="rId49"/>
    <p:sldId id="292" r:id="rId50"/>
    <p:sldId id="410" r:id="rId51"/>
  </p:sldIdLst>
  <p:sldSz cx="9144000" cy="5143500" type="screen16x9"/>
  <p:notesSz cx="6858000" cy="9144000"/>
  <p:embeddedFontLst>
    <p:embeddedFont>
      <p:font typeface="Caveat" panose="020B0604020202020204" charset="0"/>
      <p:regular r:id="rId53"/>
      <p:bold r:id="rId54"/>
    </p:embeddedFont>
    <p:embeddedFont>
      <p:font typeface="Kalam" panose="020B0604020202020204" charset="0"/>
      <p:regular r:id="rId55"/>
      <p:bold r:id="rId56"/>
    </p:embeddedFont>
    <p:embeddedFont>
      <p:font typeface="Poppins" panose="00000500000000000000" pitchFamily="2" charset="0"/>
      <p:regular r:id="rId57"/>
      <p:bold r:id="rId58"/>
      <p:italic r:id="rId59"/>
      <p:boldItalic r:id="rId60"/>
    </p:embeddedFont>
    <p:embeddedFont>
      <p:font typeface="Poppins Medium" panose="00000600000000000000" pitchFamily="2" charset="0"/>
      <p:regular r:id="rId61"/>
      <p:bold r:id="rId62"/>
      <p:italic r:id="rId63"/>
      <p:boldItalic r:id="rId64"/>
    </p:embeddedFont>
    <p:embeddedFont>
      <p:font typeface="Poppins SemiBold" panose="00000700000000000000" pitchFamily="2" charset="0"/>
      <p:regular r:id="rId65"/>
      <p:bold r:id="rId66"/>
      <p:italic r:id="rId67"/>
      <p:boldItalic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50" autoAdjust="0"/>
  </p:normalViewPr>
  <p:slideViewPr>
    <p:cSldViewPr snapToGrid="0">
      <p:cViewPr varScale="1">
        <p:scale>
          <a:sx n="91" d="100"/>
          <a:sy n="91" d="100"/>
        </p:scale>
        <p:origin x="113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Deelnemers (vragen wie, waarvan, achtergrond)</a:t>
            </a:r>
            <a:endParaRPr/>
          </a:p>
          <a:p>
            <a:pPr marL="0" lvl="0" indent="0" algn="l" rtl="0">
              <a:spcBef>
                <a:spcPts val="0"/>
              </a:spcBef>
              <a:spcAft>
                <a:spcPts val="0"/>
              </a:spcAft>
              <a:buNone/>
            </a:pPr>
            <a:r>
              <a:rPr lang="nl-NL"/>
              <a:t>Organisaties:</a:t>
            </a:r>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Rijksdienst voor het Cultureel Erfgoed</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Hogeschool Utrecht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Noord-Hollands Archief</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Wageningen University and Research Facilitair Bedrijf </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Vrije Universiteit</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IISG</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Erasmus Universiteit Rotterdam</a:t>
            </a:r>
            <a:endParaRPr sz="1000">
              <a:latin typeface="Calibri"/>
              <a:ea typeface="Calibri"/>
              <a:cs typeface="Calibri"/>
              <a:sym typeface="Calibri"/>
            </a:endParaRPr>
          </a:p>
          <a:p>
            <a:pPr marL="457200" lvl="0" indent="-298450" algn="l" rtl="0">
              <a:spcBef>
                <a:spcPts val="0"/>
              </a:spcBef>
              <a:spcAft>
                <a:spcPts val="0"/>
              </a:spcAft>
              <a:buSzPts val="1100"/>
              <a:buFont typeface="Calibri"/>
              <a:buChar char="●"/>
            </a:pPr>
            <a:r>
              <a:rPr lang="nl-NL" sz="1000">
                <a:latin typeface="Calibri"/>
                <a:ea typeface="Calibri"/>
                <a:cs typeface="Calibri"/>
                <a:sym typeface="Calibri"/>
              </a:rPr>
              <a:t>Bibliotheek UvA/HvA</a:t>
            </a:r>
            <a:endParaRPr/>
          </a:p>
        </p:txBody>
      </p:sp>
      <p:sp>
        <p:nvSpPr>
          <p:cNvPr id="180" name="Google Shape;1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44259f6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44259f604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44259f60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44259f60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996c0e4c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996c0e4c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996c0e4cf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996c0e4c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996c0e4cf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1996c0e4cf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1996c0e4c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1996c0e4c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996c0e4c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1996c0e4c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52340319a_0_124: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52340319a_0_124: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r>
              <a:rPr lang="nl-NL" dirty="0"/>
              <a:t>En er kan veel meer als iedereen dit gaat doen!</a:t>
            </a:r>
            <a:endParaRPr dirty="0"/>
          </a:p>
        </p:txBody>
      </p:sp>
    </p:spTree>
    <p:extLst>
      <p:ext uri="{BB962C8B-B14F-4D97-AF65-F5344CB8AC3E}">
        <p14:creationId xmlns:p14="http://schemas.microsoft.com/office/powerpoint/2010/main" val="206325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a458f41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a458f41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44259f604_0_559:notes"/>
          <p:cNvSpPr>
            <a:spLocks noGrp="1" noRot="1" noChangeAspect="1"/>
          </p:cNvSpPr>
          <p:nvPr>
            <p:ph type="sldImg" idx="2"/>
          </p:nvPr>
        </p:nvSpPr>
        <p:spPr>
          <a:xfrm>
            <a:off x="142875" y="769938"/>
            <a:ext cx="6818313"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44259f604_0_559:notes"/>
          <p:cNvSpPr txBox="1">
            <a:spLocks noGrp="1"/>
          </p:cNvSpPr>
          <p:nvPr>
            <p:ph type="body" idx="1"/>
          </p:nvPr>
        </p:nvSpPr>
        <p:spPr>
          <a:xfrm>
            <a:off x="710407" y="4861442"/>
            <a:ext cx="5683250" cy="4605575"/>
          </a:xfrm>
          <a:prstGeom prst="rect">
            <a:avLst/>
          </a:prstGeom>
        </p:spPr>
        <p:txBody>
          <a:bodyPr spcFirstLastPara="1" wrap="square" lIns="99048" tIns="99048" rIns="99048" bIns="99048" anchor="t" anchorCtr="0">
            <a:noAutofit/>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4f649bdbc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4f649bdb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52340319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1252340319a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718b4f0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718b4f0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44259f60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TN is de schakel tussen collectiebeheersystemen en terminologiebronnen</a:t>
            </a:r>
            <a:endParaRPr/>
          </a:p>
          <a:p>
            <a:pPr marL="457200" lvl="0" indent="-298450" algn="l" rtl="0">
              <a:spcBef>
                <a:spcPts val="0"/>
              </a:spcBef>
              <a:spcAft>
                <a:spcPts val="0"/>
              </a:spcAft>
              <a:buSzPts val="1100"/>
              <a:buAutoNum type="arabicPeriod"/>
            </a:pPr>
            <a:r>
              <a:rPr lang="nl-NL"/>
              <a:t>CBS’en communiceren dan niet meer rechtstreeks met bronnen, maar doen dat via het TN. Met als groot voordeel dat CBS’en dan alleen hoeven te weten hoe het TN werkt (met welk technisch protocol en welk metadatamodel). Het TN weet hoe het moet verbinden met alle bronnen</a:t>
            </a:r>
            <a:endParaRPr/>
          </a:p>
        </p:txBody>
      </p:sp>
      <p:sp>
        <p:nvSpPr>
          <p:cNvPr id="372" name="Google Shape;372;g1244259f604_0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44259f604_0_6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44259f604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52340319a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52340319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bdccbe84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bdccbe84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244259f604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244259f604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52340319a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52340319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1a458f41a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1a458f41a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52340319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52340319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a:t>Wat gebruiken jullie?</a:t>
            </a:r>
            <a:endParaRPr/>
          </a:p>
          <a:p>
            <a:pPr marL="0" lvl="0" indent="0" algn="l" rtl="0">
              <a:spcBef>
                <a:spcPts val="0"/>
              </a:spcBef>
              <a:spcAft>
                <a:spcPts val="0"/>
              </a:spcAft>
              <a:buNone/>
            </a:pPr>
            <a:endParaRPr/>
          </a:p>
          <a:p>
            <a:pPr marL="0" lvl="0" indent="0" algn="l" rtl="0">
              <a:spcBef>
                <a:spcPts val="0"/>
              </a:spcBef>
              <a:spcAft>
                <a:spcPts val="0"/>
              </a:spcAft>
              <a:buNone/>
            </a:pPr>
            <a:r>
              <a:rPr lang="nl-NL"/>
              <a:t>Bruggetjes Shannon - Adlib - Reconciliatie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996c0e4c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21996c0e4c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bdccbe8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1bdccbe8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244259f604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244259f604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1996c0e4c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1996c0e4c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1996c0e4c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21996c0e4cf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244259f604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nl-NL"/>
              <a:t>‘Het doel van de Nationale Strategie is om erfgoed beter vindbaar te maken en hiermee het gebruik van erfgoed te vergroten.’</a:t>
            </a:r>
            <a:endParaRPr/>
          </a:p>
        </p:txBody>
      </p:sp>
      <p:sp>
        <p:nvSpPr>
          <p:cNvPr id="200" name="Google Shape;200;g1244259f604_0_3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996c0e4c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996c0e4c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996c0e4cf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996c0e4c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5"/>
          </p:nvPr>
        </p:nvSpPr>
        <p:spPr/>
        <p:txBody>
          <a:bodyPr/>
          <a:lstStyle/>
          <a:p>
            <a:fld id="{531C0CCB-F444-4C13-939B-D5FF0CEDA0AD}" type="slidenum">
              <a:rPr lang="en-US" smtClean="0"/>
              <a:t>7</a:t>
            </a:fld>
            <a:endParaRPr lang="en-US"/>
          </a:p>
        </p:txBody>
      </p:sp>
    </p:spTree>
    <p:extLst>
      <p:ext uri="{BB962C8B-B14F-4D97-AF65-F5344CB8AC3E}">
        <p14:creationId xmlns:p14="http://schemas.microsoft.com/office/powerpoint/2010/main" val="324800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1996c0e4cf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1996c0e4c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44259f60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44259f60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nl-NL">
                <a:solidFill>
                  <a:schemeClr val="dk1"/>
                </a:solidFill>
              </a:rPr>
              <a:t>Wat is een term? Een term is veel meer dan een ‘trefwoord’</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Wat zijn ‘begrippen of entiteiten’? Bijvoorbeeld: personen, plaatsen, onderwerpen, …</a:t>
            </a:r>
            <a:endParaRPr>
              <a:solidFill>
                <a:schemeClr val="dk1"/>
              </a:solidFill>
            </a:endParaRPr>
          </a:p>
          <a:p>
            <a:pPr marL="457200" lvl="0" indent="-298450" algn="l" rtl="0">
              <a:spcBef>
                <a:spcPts val="0"/>
              </a:spcBef>
              <a:spcAft>
                <a:spcPts val="0"/>
              </a:spcAft>
              <a:buClr>
                <a:schemeClr val="dk1"/>
              </a:buClr>
              <a:buSzPts val="1100"/>
              <a:buAutoNum type="arabicPeriod"/>
            </a:pPr>
            <a:r>
              <a:rPr lang="nl-NL">
                <a:solidFill>
                  <a:schemeClr val="dk1"/>
                </a:solidFill>
              </a:rPr>
              <a:t>Gedeeld: een term is toegankelijk voor iedereen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en 2 kolommen">
  <p:cSld name="Titel en 2 kolommen">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 name="Google Shape;10;p2"/>
          <p:cNvSpPr txBox="1">
            <a:spLocks noGrp="1"/>
          </p:cNvSpPr>
          <p:nvPr>
            <p:ph type="body" idx="1"/>
          </p:nvPr>
        </p:nvSpPr>
        <p:spPr>
          <a:xfrm>
            <a:off x="4464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11;p2"/>
          <p:cNvSpPr txBox="1">
            <a:spLocks noGrp="1"/>
          </p:cNvSpPr>
          <p:nvPr>
            <p:ph type="body" idx="2"/>
          </p:nvPr>
        </p:nvSpPr>
        <p:spPr>
          <a:xfrm>
            <a:off x="936000" y="1512000"/>
            <a:ext cx="3384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12" name="Google Shape;12;p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oofdstuk oranje">
  <p:cSld name="Hoofdstuk oranje">
    <p:bg>
      <p:bgPr>
        <a:solidFill>
          <a:schemeClr val="accent1"/>
        </a:solidFill>
        <a:effectLst/>
      </p:bgPr>
    </p:bg>
    <p:spTree>
      <p:nvGrpSpPr>
        <p:cNvPr id="1" name="Shape 42"/>
        <p:cNvGrpSpPr/>
        <p:nvPr/>
      </p:nvGrpSpPr>
      <p:grpSpPr>
        <a:xfrm>
          <a:off x="0" y="0"/>
          <a:ext cx="0" cy="0"/>
          <a:chOff x="0" y="0"/>
          <a:chExt cx="0" cy="0"/>
        </a:xfrm>
      </p:grpSpPr>
      <p:pic>
        <p:nvPicPr>
          <p:cNvPr id="43" name="Google Shape;43;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4" name="Google Shape;44;p11"/>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oofdstuk groen">
  <p:cSld name="Hoofdstuk groen">
    <p:bg>
      <p:bgPr>
        <a:solidFill>
          <a:schemeClr val="accent2"/>
        </a:solidFill>
        <a:effectLst/>
      </p:bgPr>
    </p:bg>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7" name="Google Shape;47;p12"/>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oofdstuk paars">
  <p:cSld name="Hoofdstuk paars">
    <p:bg>
      <p:bgPr>
        <a:solidFill>
          <a:schemeClr val="accent3"/>
        </a:solidFill>
        <a:effectLst/>
      </p:bgPr>
    </p:bg>
    <p:spTree>
      <p:nvGrpSpPr>
        <p:cNvPr id="1" name="Shape 48"/>
        <p:cNvGrpSpPr/>
        <p:nvPr/>
      </p:nvGrpSpPr>
      <p:grpSpPr>
        <a:xfrm>
          <a:off x="0" y="0"/>
          <a:ext cx="0" cy="0"/>
          <a:chOff x="0" y="0"/>
          <a:chExt cx="0" cy="0"/>
        </a:xfrm>
      </p:grpSpPr>
      <p:pic>
        <p:nvPicPr>
          <p:cNvPr id="49" name="Google Shape;49;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13"/>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oofdstuk donkerblauw">
  <p:cSld name="Hoofdstuk donkerblauw">
    <p:bg>
      <p:bgPr>
        <a:solidFill>
          <a:schemeClr val="accent4"/>
        </a:solid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 name="Google Shape;53;p14"/>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lijst wit">
  <p:cSld name="Bulletlijst wit">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57" name="Google Shape;57;p1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kst met afbeelding smal">
  <p:cSld name="Tekst met afbeelding smal">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936000" y="436728"/>
            <a:ext cx="4608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936000" y="1512000"/>
            <a:ext cx="4608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 name="Google Shape;61;p16"/>
          <p:cNvSpPr txBox="1">
            <a:spLocks noGrp="1"/>
          </p:cNvSpPr>
          <p:nvPr>
            <p:ph type="body" idx="2"/>
          </p:nvPr>
        </p:nvSpPr>
        <p:spPr>
          <a:xfrm>
            <a:off x="936000" y="4536000"/>
            <a:ext cx="4608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16"/>
          <p:cNvSpPr/>
          <p:nvPr/>
        </p:nvSpPr>
        <p:spPr>
          <a:xfrm>
            <a:off x="5878800" y="0"/>
            <a:ext cx="32652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kst met afbeelding half">
  <p:cSld name="Tekst met afbeelding half">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936000" y="436728"/>
            <a:ext cx="3456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
          <p:cNvSpPr txBox="1">
            <a:spLocks noGrp="1"/>
          </p:cNvSpPr>
          <p:nvPr>
            <p:ph type="body" idx="1"/>
          </p:nvPr>
        </p:nvSpPr>
        <p:spPr>
          <a:xfrm>
            <a:off x="935999" y="1512000"/>
            <a:ext cx="3456000" cy="30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6" name="Google Shape;66;p17"/>
          <p:cNvSpPr txBox="1">
            <a:spLocks noGrp="1"/>
          </p:cNvSpPr>
          <p:nvPr>
            <p:ph type="body" idx="2"/>
          </p:nvPr>
        </p:nvSpPr>
        <p:spPr>
          <a:xfrm>
            <a:off x="936000" y="4536000"/>
            <a:ext cx="3456000" cy="216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7" name="Google Shape;67;p17"/>
          <p:cNvSpPr/>
          <p:nvPr/>
        </p:nvSpPr>
        <p:spPr>
          <a:xfrm>
            <a:off x="4662001" y="0"/>
            <a:ext cx="4481999"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kst met afbeelding breed">
  <p:cSld name="Tekst met afbeelding breed">
    <p:spTree>
      <p:nvGrpSpPr>
        <p:cNvPr id="1" name="Shape 68"/>
        <p:cNvGrpSpPr/>
        <p:nvPr/>
      </p:nvGrpSpPr>
      <p:grpSpPr>
        <a:xfrm>
          <a:off x="0" y="0"/>
          <a:ext cx="0" cy="0"/>
          <a:chOff x="0" y="0"/>
          <a:chExt cx="0" cy="0"/>
        </a:xfrm>
      </p:grpSpPr>
      <p:sp>
        <p:nvSpPr>
          <p:cNvPr id="69" name="Google Shape;69;p18"/>
          <p:cNvSpPr txBox="1">
            <a:spLocks noGrp="1"/>
          </p:cNvSpPr>
          <p:nvPr>
            <p:ph type="body" idx="1"/>
          </p:nvPr>
        </p:nvSpPr>
        <p:spPr>
          <a:xfrm>
            <a:off x="936000" y="2052000"/>
            <a:ext cx="2160000" cy="226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0" name="Google Shape;70;p18"/>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8"/>
          <p:cNvSpPr txBox="1">
            <a:spLocks noGrp="1"/>
          </p:cNvSpPr>
          <p:nvPr>
            <p:ph type="body" idx="2"/>
          </p:nvPr>
        </p:nvSpPr>
        <p:spPr>
          <a:xfrm>
            <a:off x="936000" y="4320000"/>
            <a:ext cx="2160000" cy="432000"/>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2" name="Google Shape;72;p18"/>
          <p:cNvSpPr/>
          <p:nvPr/>
        </p:nvSpPr>
        <p:spPr>
          <a:xfrm>
            <a:off x="3276001" y="0"/>
            <a:ext cx="5868000" cy="51435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fbeelding met tekst">
  <p:cSld name="Afbeelding met teks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9"/>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19"/>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7" name="Google Shape;77;p19"/>
          <p:cNvSpPr/>
          <p:nvPr/>
        </p:nvSpPr>
        <p:spPr>
          <a:xfrm>
            <a:off x="468000" y="4680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irkelafbeelding met tekst">
  <p:cSld name="Cirkelafbeelding met tekst">
    <p:spTree>
      <p:nvGrpSpPr>
        <p:cNvPr id="1" name="Shape 78"/>
        <p:cNvGrpSpPr/>
        <p:nvPr/>
      </p:nvGrpSpPr>
      <p:grpSpPr>
        <a:xfrm>
          <a:off x="0" y="0"/>
          <a:ext cx="0" cy="0"/>
          <a:chOff x="0" y="0"/>
          <a:chExt cx="0" cy="0"/>
        </a:xfrm>
      </p:grpSpPr>
      <p:sp>
        <p:nvSpPr>
          <p:cNvPr id="79" name="Google Shape;79;p20"/>
          <p:cNvSpPr/>
          <p:nvPr/>
        </p:nvSpPr>
        <p:spPr>
          <a:xfrm>
            <a:off x="253879" y="468000"/>
            <a:ext cx="4532243"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vierkant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 en verplaats het </a:t>
            </a:r>
            <a:endParaRPr/>
          </a:p>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daarna naar de achtergrond.</a:t>
            </a:r>
            <a:endParaRPr/>
          </a:p>
        </p:txBody>
      </p:sp>
      <p:sp>
        <p:nvSpPr>
          <p:cNvPr id="80" name="Google Shape;80;p20"/>
          <p:cNvSpPr/>
          <p:nvPr/>
        </p:nvSpPr>
        <p:spPr>
          <a:xfrm>
            <a:off x="0" y="0"/>
            <a:ext cx="5040000" cy="5143500"/>
          </a:xfrm>
          <a:custGeom>
            <a:avLst/>
            <a:gdLst/>
            <a:ahLst/>
            <a:cxnLst/>
            <a:rect l="l" t="t" r="r" b="b"/>
            <a:pathLst>
              <a:path w="5040000" h="5143500" extrusionOk="0">
                <a:moveTo>
                  <a:pt x="2520001" y="468000"/>
                </a:moveTo>
                <a:cubicBezTo>
                  <a:pt x="1366830" y="468000"/>
                  <a:pt x="432001" y="1402829"/>
                  <a:pt x="432001" y="2556000"/>
                </a:cubicBezTo>
                <a:cubicBezTo>
                  <a:pt x="432001" y="3709171"/>
                  <a:pt x="1366830" y="4644000"/>
                  <a:pt x="2520001" y="4644000"/>
                </a:cubicBezTo>
                <a:cubicBezTo>
                  <a:pt x="3673172" y="4644000"/>
                  <a:pt x="4608001" y="3709171"/>
                  <a:pt x="4608001" y="2556000"/>
                </a:cubicBezTo>
                <a:cubicBezTo>
                  <a:pt x="4608001" y="1402829"/>
                  <a:pt x="3673172" y="468000"/>
                  <a:pt x="2520001" y="468000"/>
                </a:cubicBezTo>
                <a:close/>
                <a:moveTo>
                  <a:pt x="0" y="0"/>
                </a:moveTo>
                <a:lnTo>
                  <a:pt x="5040000" y="0"/>
                </a:lnTo>
                <a:lnTo>
                  <a:pt x="5040000" y="5143500"/>
                </a:lnTo>
                <a:lnTo>
                  <a:pt x="0" y="51435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81" name="Google Shape;81;p20"/>
          <p:cNvSpPr txBox="1">
            <a:spLocks noGrp="1"/>
          </p:cNvSpPr>
          <p:nvPr>
            <p:ph type="title"/>
          </p:nvPr>
        </p:nvSpPr>
        <p:spPr>
          <a:xfrm>
            <a:off x="4680000" y="612000"/>
            <a:ext cx="3888000" cy="648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000"/>
              <a:buFont typeface="Poppins Medium"/>
              <a:buNone/>
              <a:defRPr sz="20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0"/>
          <p:cNvSpPr txBox="1">
            <a:spLocks noGrp="1"/>
          </p:cNvSpPr>
          <p:nvPr>
            <p:ph type="body" idx="1"/>
          </p:nvPr>
        </p:nvSpPr>
        <p:spPr>
          <a:xfrm>
            <a:off x="4680000" y="1512000"/>
            <a:ext cx="3888000" cy="3019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20"/>
          <p:cNvSpPr txBox="1">
            <a:spLocks noGrp="1"/>
          </p:cNvSpPr>
          <p:nvPr>
            <p:ph type="body" idx="2"/>
          </p:nvPr>
        </p:nvSpPr>
        <p:spPr>
          <a:xfrm>
            <a:off x="4680000" y="4536000"/>
            <a:ext cx="388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etwerk">
  <p:cSld name="Netwerk">
    <p:bg>
      <p:bgPr>
        <a:blipFill>
          <a:blip r:embed="rId2">
            <a:alphaModFix/>
          </a:blip>
          <a:stretch>
            <a:fillRect/>
          </a:stretch>
        </a:blipFill>
        <a:effectLst/>
      </p:bgPr>
    </p:bg>
    <p:spTree>
      <p:nvGrpSpPr>
        <p:cNvPr id="1"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kst met grafiek">
  <p:cSld name="Tekst met grafiek">
    <p:spTree>
      <p:nvGrpSpPr>
        <p:cNvPr id="1" name="Shape 84"/>
        <p:cNvGrpSpPr/>
        <p:nvPr/>
      </p:nvGrpSpPr>
      <p:grpSpPr>
        <a:xfrm>
          <a:off x="0" y="0"/>
          <a:ext cx="0" cy="0"/>
          <a:chOff x="0" y="0"/>
          <a:chExt cx="0" cy="0"/>
        </a:xfrm>
      </p:grpSpPr>
      <p:sp>
        <p:nvSpPr>
          <p:cNvPr id="85" name="Google Shape;85;p21"/>
          <p:cNvSpPr txBox="1">
            <a:spLocks noGrp="1"/>
          </p:cNvSpPr>
          <p:nvPr>
            <p:ph type="body" idx="1"/>
          </p:nvPr>
        </p:nvSpPr>
        <p:spPr>
          <a:xfrm>
            <a:off x="936000" y="2052000"/>
            <a:ext cx="2160000" cy="255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6" name="Google Shape;86;p21"/>
          <p:cNvSpPr txBox="1">
            <a:spLocks noGrp="1"/>
          </p:cNvSpPr>
          <p:nvPr>
            <p:ph type="title"/>
          </p:nvPr>
        </p:nvSpPr>
        <p:spPr>
          <a:xfrm>
            <a:off x="936000" y="432000"/>
            <a:ext cx="2160000" cy="1512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400"/>
              <a:buFont typeface="Poppins Medium"/>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7" name="Google Shape;87;p21"/>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lleen afbeelding">
  <p:cSld name="Alleen afbeelding">
    <p:spTree>
      <p:nvGrpSpPr>
        <p:cNvPr id="1" name="Shape 88"/>
        <p:cNvGrpSpPr/>
        <p:nvPr/>
      </p:nvGrpSpPr>
      <p:grpSpPr>
        <a:xfrm>
          <a:off x="0" y="0"/>
          <a:ext cx="0" cy="0"/>
          <a:chOff x="0" y="0"/>
          <a:chExt cx="0" cy="0"/>
        </a:xfrm>
      </p:grpSpPr>
      <p:sp>
        <p:nvSpPr>
          <p:cNvPr id="89" name="Google Shape;89;p22"/>
          <p:cNvSpPr/>
          <p:nvPr/>
        </p:nvSpPr>
        <p:spPr>
          <a:xfrm>
            <a:off x="468000" y="468000"/>
            <a:ext cx="8208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0" name="Google Shape;90;p22"/>
          <p:cNvSpPr txBox="1">
            <a:spLocks noGrp="1"/>
          </p:cNvSpPr>
          <p:nvPr>
            <p:ph type="body" idx="1"/>
          </p:nvPr>
        </p:nvSpPr>
        <p:spPr>
          <a:xfrm>
            <a:off x="468000" y="4716000"/>
            <a:ext cx="8208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ee afbeeldingen">
  <p:cSld name="Twee afbeeldingen">
    <p:spTree>
      <p:nvGrpSpPr>
        <p:cNvPr id="1" name="Shape 91"/>
        <p:cNvGrpSpPr/>
        <p:nvPr/>
      </p:nvGrpSpPr>
      <p:grpSpPr>
        <a:xfrm>
          <a:off x="0" y="0"/>
          <a:ext cx="0" cy="0"/>
          <a:chOff x="0" y="0"/>
          <a:chExt cx="0" cy="0"/>
        </a:xfrm>
      </p:grpSpPr>
      <p:sp>
        <p:nvSpPr>
          <p:cNvPr id="92" name="Google Shape;92;p23"/>
          <p:cNvSpPr/>
          <p:nvPr/>
        </p:nvSpPr>
        <p:spPr>
          <a:xfrm>
            <a:off x="468000"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3" name="Google Shape;93;p23"/>
          <p:cNvSpPr/>
          <p:nvPr/>
        </p:nvSpPr>
        <p:spPr>
          <a:xfrm>
            <a:off x="4679998" y="467100"/>
            <a:ext cx="40140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4" name="Google Shape;94;p23"/>
          <p:cNvSpPr txBox="1">
            <a:spLocks noGrp="1"/>
          </p:cNvSpPr>
          <p:nvPr>
            <p:ph type="body" idx="1"/>
          </p:nvPr>
        </p:nvSpPr>
        <p:spPr>
          <a:xfrm>
            <a:off x="4679999"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95" name="Google Shape;95;p23"/>
          <p:cNvSpPr txBox="1">
            <a:spLocks noGrp="1"/>
          </p:cNvSpPr>
          <p:nvPr>
            <p:ph type="body" idx="2"/>
          </p:nvPr>
        </p:nvSpPr>
        <p:spPr>
          <a:xfrm>
            <a:off x="468001" y="4716000"/>
            <a:ext cx="4013999"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rie afbeeldingen">
  <p:cSld name="Drie afbeeldingen">
    <p:spTree>
      <p:nvGrpSpPr>
        <p:cNvPr id="1" name="Shape 96"/>
        <p:cNvGrpSpPr/>
        <p:nvPr/>
      </p:nvGrpSpPr>
      <p:grpSpPr>
        <a:xfrm>
          <a:off x="0" y="0"/>
          <a:ext cx="0" cy="0"/>
          <a:chOff x="0" y="0"/>
          <a:chExt cx="0" cy="0"/>
        </a:xfrm>
      </p:grpSpPr>
      <p:sp>
        <p:nvSpPr>
          <p:cNvPr id="97" name="Google Shape;97;p24"/>
          <p:cNvSpPr/>
          <p:nvPr/>
        </p:nvSpPr>
        <p:spPr>
          <a:xfrm>
            <a:off x="4680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8" name="Google Shape;98;p24"/>
          <p:cNvSpPr/>
          <p:nvPr/>
        </p:nvSpPr>
        <p:spPr>
          <a:xfrm>
            <a:off x="60624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99" name="Google Shape;99;p24"/>
          <p:cNvSpPr/>
          <p:nvPr/>
        </p:nvSpPr>
        <p:spPr>
          <a:xfrm>
            <a:off x="3265200" y="468000"/>
            <a:ext cx="2613600" cy="4208400"/>
          </a:xfrm>
          <a:prstGeom prst="rect">
            <a:avLst/>
          </a:prstGeom>
          <a:solidFill>
            <a:srgbClr val="F2F2F2"/>
          </a:solidFill>
          <a:ln>
            <a:noFill/>
          </a:ln>
        </p:spPr>
        <p:txBody>
          <a:bodyPr spcFirstLastPara="1" wrap="square" lIns="90000" tIns="108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0" name="Google Shape;100;p24"/>
          <p:cNvSpPr txBox="1">
            <a:spLocks noGrp="1"/>
          </p:cNvSpPr>
          <p:nvPr>
            <p:ph type="body" idx="1"/>
          </p:nvPr>
        </p:nvSpPr>
        <p:spPr>
          <a:xfrm>
            <a:off x="4680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1" name="Google Shape;101;p24"/>
          <p:cNvSpPr txBox="1">
            <a:spLocks noGrp="1"/>
          </p:cNvSpPr>
          <p:nvPr>
            <p:ph type="body" idx="2"/>
          </p:nvPr>
        </p:nvSpPr>
        <p:spPr>
          <a:xfrm>
            <a:off x="32652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2" name="Google Shape;102;p24"/>
          <p:cNvSpPr txBox="1">
            <a:spLocks noGrp="1"/>
          </p:cNvSpPr>
          <p:nvPr>
            <p:ph type="body" idx="3"/>
          </p:nvPr>
        </p:nvSpPr>
        <p:spPr>
          <a:xfrm>
            <a:off x="6062400" y="471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rie afbeeldingen met tekst">
  <p:cSld name="Drie afbeeldingen met tekst">
    <p:spTree>
      <p:nvGrpSpPr>
        <p:cNvPr id="1" name="Shape 103"/>
        <p:cNvGrpSpPr/>
        <p:nvPr/>
      </p:nvGrpSpPr>
      <p:grpSpPr>
        <a:xfrm>
          <a:off x="0" y="0"/>
          <a:ext cx="0" cy="0"/>
          <a:chOff x="0" y="0"/>
          <a:chExt cx="0" cy="0"/>
        </a:xfrm>
      </p:grpSpPr>
      <p:sp>
        <p:nvSpPr>
          <p:cNvPr id="104" name="Google Shape;104;p25"/>
          <p:cNvSpPr/>
          <p:nvPr/>
        </p:nvSpPr>
        <p:spPr>
          <a:xfrm>
            <a:off x="4680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5" name="Google Shape;105;p25"/>
          <p:cNvSpPr/>
          <p:nvPr/>
        </p:nvSpPr>
        <p:spPr>
          <a:xfrm>
            <a:off x="60624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6" name="Google Shape;106;p25"/>
          <p:cNvSpPr/>
          <p:nvPr/>
        </p:nvSpPr>
        <p:spPr>
          <a:xfrm>
            <a:off x="3265200" y="468000"/>
            <a:ext cx="26136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a:t>
            </a:r>
            <a:br>
              <a:rPr lang="nl-NL" sz="1350" b="0" i="0" u="none" strike="noStrike" cap="none">
                <a:solidFill>
                  <a:srgbClr val="7F7F7F"/>
                </a:solidFill>
                <a:latin typeface="Roboto"/>
                <a:ea typeface="Roboto"/>
                <a:cs typeface="Roboto"/>
                <a:sym typeface="Roboto"/>
              </a:rPr>
            </a:br>
            <a:r>
              <a:rPr lang="nl-NL" sz="1350" b="0" i="0" u="none" strike="noStrike" cap="none">
                <a:solidFill>
                  <a:srgbClr val="7F7F7F"/>
                </a:solidFill>
                <a:latin typeface="Roboto"/>
                <a:ea typeface="Roboto"/>
                <a:cs typeface="Roboto"/>
                <a:sym typeface="Roboto"/>
              </a:rPr>
              <a:t>dit grijze vlak.</a:t>
            </a:r>
            <a:endParaRPr/>
          </a:p>
        </p:txBody>
      </p:sp>
      <p:sp>
        <p:nvSpPr>
          <p:cNvPr id="107" name="Google Shape;107;p25"/>
          <p:cNvSpPr txBox="1">
            <a:spLocks noGrp="1"/>
          </p:cNvSpPr>
          <p:nvPr>
            <p:ph type="body" idx="1"/>
          </p:nvPr>
        </p:nvSpPr>
        <p:spPr>
          <a:xfrm>
            <a:off x="4680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8" name="Google Shape;108;p25"/>
          <p:cNvSpPr txBox="1">
            <a:spLocks noGrp="1"/>
          </p:cNvSpPr>
          <p:nvPr>
            <p:ph type="body" idx="2"/>
          </p:nvPr>
        </p:nvSpPr>
        <p:spPr>
          <a:xfrm>
            <a:off x="32652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9" name="Google Shape;109;p25"/>
          <p:cNvSpPr txBox="1">
            <a:spLocks noGrp="1"/>
          </p:cNvSpPr>
          <p:nvPr>
            <p:ph type="body" idx="3"/>
          </p:nvPr>
        </p:nvSpPr>
        <p:spPr>
          <a:xfrm>
            <a:off x="6062400" y="2556000"/>
            <a:ext cx="26136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0" name="Google Shape;110;p25"/>
          <p:cNvSpPr txBox="1">
            <a:spLocks noGrp="1"/>
          </p:cNvSpPr>
          <p:nvPr>
            <p:ph type="body" idx="4"/>
          </p:nvPr>
        </p:nvSpPr>
        <p:spPr>
          <a:xfrm>
            <a:off x="4680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1" name="Google Shape;111;p25"/>
          <p:cNvSpPr txBox="1">
            <a:spLocks noGrp="1"/>
          </p:cNvSpPr>
          <p:nvPr>
            <p:ph type="body" idx="5"/>
          </p:nvPr>
        </p:nvSpPr>
        <p:spPr>
          <a:xfrm>
            <a:off x="32652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2" name="Google Shape;112;p25"/>
          <p:cNvSpPr txBox="1">
            <a:spLocks noGrp="1"/>
          </p:cNvSpPr>
          <p:nvPr>
            <p:ph type="body" idx="6"/>
          </p:nvPr>
        </p:nvSpPr>
        <p:spPr>
          <a:xfrm>
            <a:off x="6062400" y="2844000"/>
            <a:ext cx="2613600" cy="187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ht afbeeldingen">
  <p:cSld name="Acht afbeeldingen">
    <p:spTree>
      <p:nvGrpSpPr>
        <p:cNvPr id="1" name="Shape 113"/>
        <p:cNvGrpSpPr/>
        <p:nvPr/>
      </p:nvGrpSpPr>
      <p:grpSpPr>
        <a:xfrm>
          <a:off x="0" y="0"/>
          <a:ext cx="0" cy="0"/>
          <a:chOff x="0" y="0"/>
          <a:chExt cx="0" cy="0"/>
        </a:xfrm>
      </p:grpSpPr>
      <p:sp>
        <p:nvSpPr>
          <p:cNvPr id="114" name="Google Shape;114;p26"/>
          <p:cNvSpPr/>
          <p:nvPr/>
        </p:nvSpPr>
        <p:spPr>
          <a:xfrm>
            <a:off x="4680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5" name="Google Shape;115;p26"/>
          <p:cNvSpPr/>
          <p:nvPr/>
        </p:nvSpPr>
        <p:spPr>
          <a:xfrm>
            <a:off x="67608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6" name="Google Shape;116;p26"/>
          <p:cNvSpPr/>
          <p:nvPr/>
        </p:nvSpPr>
        <p:spPr>
          <a:xfrm>
            <a:off x="46632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7" name="Google Shape;117;p26"/>
          <p:cNvSpPr/>
          <p:nvPr/>
        </p:nvSpPr>
        <p:spPr>
          <a:xfrm>
            <a:off x="2565600" y="468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8" name="Google Shape;118;p26"/>
          <p:cNvSpPr/>
          <p:nvPr/>
        </p:nvSpPr>
        <p:spPr>
          <a:xfrm>
            <a:off x="4680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19" name="Google Shape;119;p26"/>
          <p:cNvSpPr/>
          <p:nvPr/>
        </p:nvSpPr>
        <p:spPr>
          <a:xfrm>
            <a:off x="67608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0" name="Google Shape;120;p26"/>
          <p:cNvSpPr/>
          <p:nvPr/>
        </p:nvSpPr>
        <p:spPr>
          <a:xfrm>
            <a:off x="46632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1" name="Google Shape;121;p26"/>
          <p:cNvSpPr/>
          <p:nvPr/>
        </p:nvSpPr>
        <p:spPr>
          <a:xfrm>
            <a:off x="2565600" y="2664000"/>
            <a:ext cx="1915200" cy="2052000"/>
          </a:xfrm>
          <a:prstGeom prst="rect">
            <a:avLst/>
          </a:prstGeom>
          <a:solidFill>
            <a:srgbClr val="F2F2F2"/>
          </a:solidFill>
          <a:ln>
            <a:noFill/>
          </a:ln>
        </p:spPr>
        <p:txBody>
          <a:bodyPr spcFirstLastPara="1" wrap="square" lIns="90000" tIns="540000" rIns="91425" bIns="45700" anchor="t" anchorCtr="0">
            <a:noAutofit/>
          </a:bodyPr>
          <a:lstStyle/>
          <a:p>
            <a:pPr marL="0" marR="0" lvl="0" indent="0" algn="ctr" rtl="0">
              <a:spcBef>
                <a:spcPts val="0"/>
              </a:spcBef>
              <a:spcAft>
                <a:spcPts val="0"/>
              </a:spcAft>
              <a:buNone/>
            </a:pPr>
            <a:r>
              <a:rPr lang="nl-NL" sz="1350" b="0" i="0" u="none" strike="noStrike" cap="none">
                <a:solidFill>
                  <a:srgbClr val="7F7F7F"/>
                </a:solidFill>
                <a:latin typeface="Roboto"/>
                <a:ea typeface="Roboto"/>
                <a:cs typeface="Roboto"/>
                <a:sym typeface="Roboto"/>
              </a:rPr>
              <a:t>Plaats een afbeelding over dit grijze vlak.</a:t>
            </a:r>
            <a:endParaRPr/>
          </a:p>
        </p:txBody>
      </p:sp>
      <p:sp>
        <p:nvSpPr>
          <p:cNvPr id="122" name="Google Shape;122;p26"/>
          <p:cNvSpPr txBox="1">
            <a:spLocks noGrp="1"/>
          </p:cNvSpPr>
          <p:nvPr>
            <p:ph type="body" idx="1"/>
          </p:nvPr>
        </p:nvSpPr>
        <p:spPr>
          <a:xfrm>
            <a:off x="46620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23" name="Google Shape;123;p26"/>
          <p:cNvSpPr txBox="1">
            <a:spLocks noGrp="1"/>
          </p:cNvSpPr>
          <p:nvPr>
            <p:ph type="body" idx="2"/>
          </p:nvPr>
        </p:nvSpPr>
        <p:spPr>
          <a:xfrm>
            <a:off x="466800" y="4716000"/>
            <a:ext cx="4014000" cy="21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Roboto"/>
              <a:buNone/>
              <a:defRPr sz="1000" b="0" i="0" u="none" strike="noStrike"/>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artners">
  <p:cSld name="Partners">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7"/>
          <p:cNvSpPr txBox="1">
            <a:spLocks noGrp="1"/>
          </p:cNvSpPr>
          <p:nvPr>
            <p:ph type="title"/>
          </p:nvPr>
        </p:nvSpPr>
        <p:spPr>
          <a:xfrm>
            <a:off x="1296000" y="1188000"/>
            <a:ext cx="5832000" cy="64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000"/>
              <a:buFont typeface="Poppins Medium"/>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ragen wit">
  <p:cSld name="Vragen wi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8"/>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ragen blauw">
  <p:cSld name="Vragen blauw">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9"/>
          <p:cNvSpPr txBox="1">
            <a:spLocks noGrp="1"/>
          </p:cNvSpPr>
          <p:nvPr>
            <p:ph type="ctrTitle"/>
          </p:nvPr>
        </p:nvSpPr>
        <p:spPr>
          <a:xfrm>
            <a:off x="1296364" y="1440000"/>
            <a:ext cx="6696000" cy="792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9"/>
          <p:cNvSpPr txBox="1">
            <a:spLocks noGrp="1"/>
          </p:cNvSpPr>
          <p:nvPr>
            <p:ph type="body" idx="1"/>
          </p:nvPr>
        </p:nvSpPr>
        <p:spPr>
          <a:xfrm>
            <a:off x="1296364" y="2232000"/>
            <a:ext cx="6696000" cy="432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000"/>
              <a:buFont typeface="Roboto"/>
              <a:buNone/>
              <a:defRPr sz="2000">
                <a:solidFill>
                  <a:schemeClr val="lt1"/>
                </a:solidFill>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dankt wit">
  <p:cSld name="Bedankt wi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30"/>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Kalam"/>
              <a:buNone/>
              <a:defRPr sz="4500" b="1" i="0">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4" name="Google Shape;134;p30"/>
          <p:cNvGrpSpPr/>
          <p:nvPr/>
        </p:nvGrpSpPr>
        <p:grpSpPr>
          <a:xfrm>
            <a:off x="2361474" y="4180064"/>
            <a:ext cx="299495" cy="299749"/>
            <a:chOff x="1182062" y="4186642"/>
            <a:chExt cx="299495" cy="299749"/>
          </a:xfrm>
        </p:grpSpPr>
        <p:sp>
          <p:nvSpPr>
            <p:cNvPr id="135" name="Google Shape;135;p30"/>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6" name="Google Shape;136;p30"/>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7" name="Google Shape;137;p30"/>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38" name="Google Shape;138;p30"/>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39" name="Google Shape;139;p30"/>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0" name="Google Shape;140;p30"/>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dk2"/>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el wit">
  <p:cSld name="Titel wi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7" name="Google Shape;17;p4"/>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edankt blauw">
  <p:cSld name="Bedankt blauw">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1"/>
          <p:cNvSpPr txBox="1">
            <a:spLocks noGrp="1"/>
          </p:cNvSpPr>
          <p:nvPr>
            <p:ph type="ctrTitle"/>
          </p:nvPr>
        </p:nvSpPr>
        <p:spPr>
          <a:xfrm>
            <a:off x="1296364" y="1440000"/>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Kalam"/>
              <a:buNone/>
              <a:defRPr sz="4500" b="1" i="0">
                <a:solidFill>
                  <a:schemeClr val="lt1"/>
                </a:solidFill>
                <a:latin typeface="Kalam"/>
                <a:ea typeface="Kalam"/>
                <a:cs typeface="Kalam"/>
                <a:sym typeface="Kala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3" name="Google Shape;143;p31"/>
          <p:cNvGrpSpPr/>
          <p:nvPr/>
        </p:nvGrpSpPr>
        <p:grpSpPr>
          <a:xfrm>
            <a:off x="2361474" y="4180064"/>
            <a:ext cx="299495" cy="299749"/>
            <a:chOff x="1182062" y="4186642"/>
            <a:chExt cx="299495" cy="299749"/>
          </a:xfrm>
        </p:grpSpPr>
        <p:sp>
          <p:nvSpPr>
            <p:cNvPr id="144" name="Google Shape;144;p31"/>
            <p:cNvSpPr/>
            <p:nvPr/>
          </p:nvSpPr>
          <p:spPr>
            <a:xfrm>
              <a:off x="1182062" y="4186642"/>
              <a:ext cx="71593" cy="71593"/>
            </a:xfrm>
            <a:custGeom>
              <a:avLst/>
              <a:gdLst/>
              <a:ahLst/>
              <a:cxnLst/>
              <a:rect l="l" t="t" r="r" b="b"/>
              <a:pathLst>
                <a:path w="71593" h="71593" extrusionOk="0">
                  <a:moveTo>
                    <a:pt x="35797" y="71593"/>
                  </a:moveTo>
                  <a:cubicBezTo>
                    <a:pt x="55567" y="71593"/>
                    <a:pt x="71594" y="55566"/>
                    <a:pt x="71593" y="35796"/>
                  </a:cubicBezTo>
                  <a:cubicBezTo>
                    <a:pt x="71593" y="16027"/>
                    <a:pt x="55566" y="0"/>
                    <a:pt x="35796" y="0"/>
                  </a:cubicBezTo>
                  <a:cubicBezTo>
                    <a:pt x="16027" y="0"/>
                    <a:pt x="0" y="16027"/>
                    <a:pt x="0" y="35797"/>
                  </a:cubicBezTo>
                  <a:cubicBezTo>
                    <a:pt x="0" y="35839"/>
                    <a:pt x="0" y="35882"/>
                    <a:pt x="0" y="35924"/>
                  </a:cubicBezTo>
                  <a:cubicBezTo>
                    <a:pt x="0" y="55624"/>
                    <a:pt x="15970" y="71594"/>
                    <a:pt x="35669" y="71594"/>
                  </a:cubicBezTo>
                  <a:cubicBezTo>
                    <a:pt x="35712" y="71594"/>
                    <a:pt x="35754" y="71594"/>
                    <a:pt x="35797" y="7159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5" name="Google Shape;145;p31"/>
            <p:cNvSpPr/>
            <p:nvPr/>
          </p:nvSpPr>
          <p:spPr>
            <a:xfrm>
              <a:off x="1286268" y="4284292"/>
              <a:ext cx="195289" cy="201972"/>
            </a:xfrm>
            <a:custGeom>
              <a:avLst/>
              <a:gdLst/>
              <a:ahLst/>
              <a:cxnLst/>
              <a:rect l="l" t="t" r="r" b="b"/>
              <a:pathLst>
                <a:path w="195289" h="201972" extrusionOk="0">
                  <a:moveTo>
                    <a:pt x="195290" y="92289"/>
                  </a:moveTo>
                  <a:cubicBezTo>
                    <a:pt x="195290" y="38403"/>
                    <a:pt x="186500" y="186"/>
                    <a:pt x="123696" y="186"/>
                  </a:cubicBezTo>
                  <a:cubicBezTo>
                    <a:pt x="100260" y="-1620"/>
                    <a:pt x="77783" y="9840"/>
                    <a:pt x="65479" y="29868"/>
                  </a:cubicBezTo>
                  <a:lnTo>
                    <a:pt x="65479" y="186"/>
                  </a:lnTo>
                  <a:lnTo>
                    <a:pt x="0" y="186"/>
                  </a:lnTo>
                  <a:lnTo>
                    <a:pt x="0" y="201972"/>
                  </a:lnTo>
                  <a:lnTo>
                    <a:pt x="65479" y="201972"/>
                  </a:lnTo>
                  <a:lnTo>
                    <a:pt x="65479" y="102990"/>
                  </a:lnTo>
                  <a:cubicBezTo>
                    <a:pt x="65479" y="76875"/>
                    <a:pt x="65479" y="52034"/>
                    <a:pt x="97708" y="52034"/>
                  </a:cubicBezTo>
                  <a:cubicBezTo>
                    <a:pt x="129938" y="52034"/>
                    <a:pt x="130193" y="77512"/>
                    <a:pt x="130193" y="104519"/>
                  </a:cubicBezTo>
                  <a:lnTo>
                    <a:pt x="130193" y="201717"/>
                  </a:lnTo>
                  <a:lnTo>
                    <a:pt x="195290" y="20171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6" name="Google Shape;146;p31"/>
            <p:cNvSpPr/>
            <p:nvPr/>
          </p:nvSpPr>
          <p:spPr>
            <a:xfrm>
              <a:off x="1182063" y="4284478"/>
              <a:ext cx="71593" cy="201913"/>
            </a:xfrm>
            <a:custGeom>
              <a:avLst/>
              <a:gdLst/>
              <a:ahLst/>
              <a:cxnLst/>
              <a:rect l="l" t="t" r="r" b="b"/>
              <a:pathLst>
                <a:path w="71593" h="201913" extrusionOk="0">
                  <a:moveTo>
                    <a:pt x="0" y="0"/>
                  </a:moveTo>
                  <a:lnTo>
                    <a:pt x="71593" y="0"/>
                  </a:lnTo>
                  <a:lnTo>
                    <a:pt x="71593" y="201914"/>
                  </a:lnTo>
                  <a:lnTo>
                    <a:pt x="0" y="2019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grpSp>
      <p:sp>
        <p:nvSpPr>
          <p:cNvPr id="147" name="Google Shape;147;p31"/>
          <p:cNvSpPr/>
          <p:nvPr/>
        </p:nvSpPr>
        <p:spPr>
          <a:xfrm>
            <a:off x="1808383" y="4258433"/>
            <a:ext cx="299546" cy="208729"/>
          </a:xfrm>
          <a:custGeom>
            <a:avLst/>
            <a:gdLst/>
            <a:ahLst/>
            <a:cxnLst/>
            <a:rect l="l" t="t" r="r" b="b"/>
            <a:pathLst>
              <a:path w="299546" h="208729" extrusionOk="0">
                <a:moveTo>
                  <a:pt x="117289" y="153405"/>
                </a:moveTo>
                <a:lnTo>
                  <a:pt x="117289" y="55329"/>
                </a:lnTo>
                <a:lnTo>
                  <a:pt x="208500" y="104367"/>
                </a:lnTo>
                <a:close/>
                <a:moveTo>
                  <a:pt x="287737" y="26913"/>
                </a:moveTo>
                <a:cubicBezTo>
                  <a:pt x="282115" y="16583"/>
                  <a:pt x="272045" y="9027"/>
                  <a:pt x="260093" y="6171"/>
                </a:cubicBezTo>
                <a:cubicBezTo>
                  <a:pt x="223637" y="1378"/>
                  <a:pt x="186828" y="-627"/>
                  <a:pt x="150028" y="176"/>
                </a:cubicBezTo>
                <a:lnTo>
                  <a:pt x="150028" y="176"/>
                </a:lnTo>
                <a:cubicBezTo>
                  <a:pt x="113185" y="-637"/>
                  <a:pt x="76333" y="1368"/>
                  <a:pt x="39835" y="6171"/>
                </a:cubicBezTo>
                <a:cubicBezTo>
                  <a:pt x="27828" y="8982"/>
                  <a:pt x="17701" y="16546"/>
                  <a:pt x="12064" y="26913"/>
                </a:cubicBezTo>
                <a:cubicBezTo>
                  <a:pt x="3004" y="51807"/>
                  <a:pt x="-1014" y="78079"/>
                  <a:pt x="217" y="104367"/>
                </a:cubicBezTo>
                <a:cubicBezTo>
                  <a:pt x="-1014" y="130655"/>
                  <a:pt x="3004" y="156927"/>
                  <a:pt x="12064" y="181820"/>
                </a:cubicBezTo>
                <a:cubicBezTo>
                  <a:pt x="17701" y="192187"/>
                  <a:pt x="27828" y="199751"/>
                  <a:pt x="39835" y="202562"/>
                </a:cubicBezTo>
                <a:cubicBezTo>
                  <a:pt x="76249" y="207353"/>
                  <a:pt x="113015" y="209357"/>
                  <a:pt x="149773" y="208557"/>
                </a:cubicBezTo>
                <a:lnTo>
                  <a:pt x="149773" y="208557"/>
                </a:lnTo>
                <a:cubicBezTo>
                  <a:pt x="186574" y="209360"/>
                  <a:pt x="223382" y="207355"/>
                  <a:pt x="259839" y="202562"/>
                </a:cubicBezTo>
                <a:cubicBezTo>
                  <a:pt x="271791" y="199706"/>
                  <a:pt x="281861" y="192150"/>
                  <a:pt x="287482" y="181820"/>
                </a:cubicBezTo>
                <a:cubicBezTo>
                  <a:pt x="296542" y="156927"/>
                  <a:pt x="300561" y="130655"/>
                  <a:pt x="299330" y="104367"/>
                </a:cubicBezTo>
                <a:cubicBezTo>
                  <a:pt x="300561" y="78079"/>
                  <a:pt x="296542" y="51807"/>
                  <a:pt x="287482" y="2691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8" name="Google Shape;148;p31"/>
          <p:cNvSpPr/>
          <p:nvPr/>
        </p:nvSpPr>
        <p:spPr>
          <a:xfrm>
            <a:off x="1296000" y="4226746"/>
            <a:ext cx="312406" cy="234775"/>
          </a:xfrm>
          <a:custGeom>
            <a:avLst/>
            <a:gdLst/>
            <a:ahLst/>
            <a:cxnLst/>
            <a:rect l="l" t="t" r="r" b="b"/>
            <a:pathLst>
              <a:path w="312406" h="234775" extrusionOk="0">
                <a:moveTo>
                  <a:pt x="312407" y="27654"/>
                </a:moveTo>
                <a:cubicBezTo>
                  <a:pt x="300642" y="32421"/>
                  <a:pt x="288245" y="35554"/>
                  <a:pt x="275579" y="36961"/>
                </a:cubicBezTo>
                <a:cubicBezTo>
                  <a:pt x="288582" y="29611"/>
                  <a:pt x="298442" y="17983"/>
                  <a:pt x="303374" y="4184"/>
                </a:cubicBezTo>
                <a:cubicBezTo>
                  <a:pt x="290693" y="11098"/>
                  <a:pt x="276942" y="15972"/>
                  <a:pt x="262655" y="18617"/>
                </a:cubicBezTo>
                <a:cubicBezTo>
                  <a:pt x="249127" y="6562"/>
                  <a:pt x="231407" y="-86"/>
                  <a:pt x="213042" y="3"/>
                </a:cubicBezTo>
                <a:cubicBezTo>
                  <a:pt x="180118" y="-302"/>
                  <a:pt x="153172" y="25356"/>
                  <a:pt x="152858" y="57313"/>
                </a:cubicBezTo>
                <a:cubicBezTo>
                  <a:pt x="152852" y="57903"/>
                  <a:pt x="152855" y="58492"/>
                  <a:pt x="152868" y="59082"/>
                </a:cubicBezTo>
                <a:cubicBezTo>
                  <a:pt x="152858" y="63627"/>
                  <a:pt x="153418" y="68157"/>
                  <a:pt x="154536" y="72570"/>
                </a:cubicBezTo>
                <a:cubicBezTo>
                  <a:pt x="103638" y="70583"/>
                  <a:pt x="55897" y="48099"/>
                  <a:pt x="22791" y="10524"/>
                </a:cubicBezTo>
                <a:cubicBezTo>
                  <a:pt x="16994" y="19499"/>
                  <a:pt x="13912" y="29875"/>
                  <a:pt x="13897" y="40468"/>
                </a:cubicBezTo>
                <a:cubicBezTo>
                  <a:pt x="14179" y="60538"/>
                  <a:pt x="25037" y="79069"/>
                  <a:pt x="42664" y="89566"/>
                </a:cubicBezTo>
                <a:cubicBezTo>
                  <a:pt x="32615" y="89275"/>
                  <a:pt x="22770" y="86736"/>
                  <a:pt x="13897" y="82147"/>
                </a:cubicBezTo>
                <a:lnTo>
                  <a:pt x="13897" y="82956"/>
                </a:lnTo>
                <a:cubicBezTo>
                  <a:pt x="13897" y="111527"/>
                  <a:pt x="34961" y="136004"/>
                  <a:pt x="63927" y="141091"/>
                </a:cubicBezTo>
                <a:cubicBezTo>
                  <a:pt x="58440" y="142505"/>
                  <a:pt x="52788" y="143231"/>
                  <a:pt x="47111" y="143250"/>
                </a:cubicBezTo>
                <a:cubicBezTo>
                  <a:pt x="43056" y="143237"/>
                  <a:pt x="39010" y="142876"/>
                  <a:pt x="35021" y="142171"/>
                </a:cubicBezTo>
                <a:cubicBezTo>
                  <a:pt x="44246" y="166532"/>
                  <a:pt x="68176" y="182699"/>
                  <a:pt x="94917" y="182636"/>
                </a:cubicBezTo>
                <a:cubicBezTo>
                  <a:pt x="71974" y="199446"/>
                  <a:pt x="44033" y="208581"/>
                  <a:pt x="15287" y="208668"/>
                </a:cubicBezTo>
                <a:cubicBezTo>
                  <a:pt x="10177" y="208627"/>
                  <a:pt x="5074" y="208312"/>
                  <a:pt x="0" y="207724"/>
                </a:cubicBezTo>
                <a:cubicBezTo>
                  <a:pt x="29796" y="225723"/>
                  <a:pt x="64271" y="235083"/>
                  <a:pt x="99364" y="234701"/>
                </a:cubicBezTo>
                <a:cubicBezTo>
                  <a:pt x="196260" y="237463"/>
                  <a:pt x="277115" y="163462"/>
                  <a:pt x="279961" y="69416"/>
                </a:cubicBezTo>
                <a:cubicBezTo>
                  <a:pt x="279993" y="68355"/>
                  <a:pt x="280015" y="67293"/>
                  <a:pt x="280026" y="66231"/>
                </a:cubicBezTo>
                <a:cubicBezTo>
                  <a:pt x="280026" y="63668"/>
                  <a:pt x="280026" y="61105"/>
                  <a:pt x="280026" y="58542"/>
                </a:cubicBezTo>
                <a:cubicBezTo>
                  <a:pt x="292461" y="50249"/>
                  <a:pt x="303282" y="39882"/>
                  <a:pt x="311990" y="27924"/>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Roboto"/>
              <a:ea typeface="Roboto"/>
              <a:cs typeface="Roboto"/>
              <a:sym typeface="Roboto"/>
            </a:endParaRPr>
          </a:p>
        </p:txBody>
      </p:sp>
      <p:sp>
        <p:nvSpPr>
          <p:cNvPr id="149" name="Google Shape;149;p31"/>
          <p:cNvSpPr txBox="1"/>
          <p:nvPr/>
        </p:nvSpPr>
        <p:spPr>
          <a:xfrm>
            <a:off x="1296000" y="3835625"/>
            <a:ext cx="4039325" cy="25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nl-NL" sz="1600" b="0">
                <a:solidFill>
                  <a:schemeClr val="lt1"/>
                </a:solidFill>
                <a:latin typeface="Poppins Medium"/>
                <a:ea typeface="Poppins Medium"/>
                <a:cs typeface="Poppins Medium"/>
                <a:sym typeface="Poppins Medium"/>
              </a:rPr>
              <a:t>netwerkdigitaalerfgoed.nl</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2" name="Google Shape;152;p32"/>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oranje achtergrond">
  <p:cSld name="oranje achtergrond">
    <p:spTree>
      <p:nvGrpSpPr>
        <p:cNvPr id="1" name="Shape 155"/>
        <p:cNvGrpSpPr/>
        <p:nvPr/>
      </p:nvGrpSpPr>
      <p:grpSpPr>
        <a:xfrm>
          <a:off x="0" y="0"/>
          <a:ext cx="0" cy="0"/>
          <a:chOff x="0" y="0"/>
          <a:chExt cx="0" cy="0"/>
        </a:xfrm>
      </p:grpSpPr>
      <p:pic>
        <p:nvPicPr>
          <p:cNvPr id="156" name="Google Shape;156;p3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7" name="Google Shape;157;p34"/>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8" name="Google Shape;158;p34"/>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59" name="Google Shape;159;p34"/>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60"/>
        <p:cNvGrpSpPr/>
        <p:nvPr/>
      </p:nvGrpSpPr>
      <p:grpSpPr>
        <a:xfrm>
          <a:off x="0" y="0"/>
          <a:ext cx="0" cy="0"/>
          <a:chOff x="0" y="0"/>
          <a:chExt cx="0" cy="0"/>
        </a:xfrm>
      </p:grpSpPr>
      <p:sp>
        <p:nvSpPr>
          <p:cNvPr id="161" name="Google Shape;161;p35"/>
          <p:cNvSpPr txBox="1">
            <a:spLocks noGrp="1"/>
          </p:cNvSpPr>
          <p:nvPr>
            <p:ph type="title"/>
          </p:nvPr>
        </p:nvSpPr>
        <p:spPr>
          <a:xfrm>
            <a:off x="936000" y="612000"/>
            <a:ext cx="5832000" cy="6480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dk2"/>
              </a:buClr>
              <a:buSzPts val="2000"/>
              <a:buFont typeface="Poppins Medium"/>
              <a:buNone/>
              <a:defRPr sz="2000" b="1">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35"/>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800"/>
              <a:buNone/>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8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pic>
        <p:nvPicPr>
          <p:cNvPr id="163" name="Google Shape;163;p35"/>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eldia - kleine titel">
  <p:cSld name="TITLE_1">
    <p:spTree>
      <p:nvGrpSpPr>
        <p:cNvPr id="1" name="Shape 164"/>
        <p:cNvGrpSpPr/>
        <p:nvPr/>
      </p:nvGrpSpPr>
      <p:grpSpPr>
        <a:xfrm>
          <a:off x="0" y="0"/>
          <a:ext cx="0" cy="0"/>
          <a:chOff x="0" y="0"/>
          <a:chExt cx="0" cy="0"/>
        </a:xfrm>
      </p:grpSpPr>
      <p:sp>
        <p:nvSpPr>
          <p:cNvPr id="165" name="Google Shape;16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
        <p:nvSpPr>
          <p:cNvPr id="166" name="Google Shape;166;p36" title="Titel"/>
          <p:cNvSpPr txBox="1">
            <a:spLocks noGrp="1"/>
          </p:cNvSpPr>
          <p:nvPr>
            <p:ph type="title"/>
          </p:nvPr>
        </p:nvSpPr>
        <p:spPr>
          <a:xfrm>
            <a:off x="744000" y="288275"/>
            <a:ext cx="7728600" cy="1080000"/>
          </a:xfrm>
          <a:prstGeom prst="rect">
            <a:avLst/>
          </a:prstGeom>
        </p:spPr>
        <p:txBody>
          <a:bodyPr spcFirstLastPara="1" wrap="square" lIns="0" tIns="0" rIns="0" bIns="0" anchor="t" anchorCtr="0">
            <a:noAutofit/>
          </a:bodyPr>
          <a:lstStyle>
            <a:lvl1pPr lvl="0" rtl="0">
              <a:spcBef>
                <a:spcPts val="0"/>
              </a:spcBef>
              <a:spcAft>
                <a:spcPts val="0"/>
              </a:spcAft>
              <a:buNone/>
              <a:defRPr sz="3200">
                <a:latin typeface="Poppins SemiBold"/>
                <a:ea typeface="Poppins SemiBold"/>
                <a:cs typeface="Poppins SemiBold"/>
                <a:sym typeface="Poppins Semi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6"/>
          <p:cNvSpPr txBox="1">
            <a:spLocks noGrp="1"/>
          </p:cNvSpPr>
          <p:nvPr>
            <p:ph type="subTitle" idx="1"/>
          </p:nvPr>
        </p:nvSpPr>
        <p:spPr>
          <a:xfrm>
            <a:off x="744000" y="9110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36"/>
          <p:cNvSpPr txBox="1">
            <a:spLocks noGrp="1"/>
          </p:cNvSpPr>
          <p:nvPr>
            <p:ph type="body" idx="2"/>
          </p:nvPr>
        </p:nvSpPr>
        <p:spPr>
          <a:xfrm>
            <a:off x="744000" y="1249475"/>
            <a:ext cx="7728600" cy="34137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Font typeface="Roboto"/>
              <a:buNone/>
              <a:defRPr>
                <a:latin typeface="Roboto"/>
                <a:ea typeface="Roboto"/>
                <a:cs typeface="Roboto"/>
                <a:sym typeface="Roboto"/>
              </a:defRPr>
            </a:lvl1pPr>
            <a:lvl2pPr marL="914400" lvl="1" indent="-228600" rtl="0">
              <a:spcBef>
                <a:spcPts val="0"/>
              </a:spcBef>
              <a:spcAft>
                <a:spcPts val="0"/>
              </a:spcAft>
              <a:buSzPts val="1800"/>
              <a:buFont typeface="Roboto"/>
              <a:buNone/>
              <a:defRPr>
                <a:latin typeface="Roboto"/>
                <a:ea typeface="Roboto"/>
                <a:cs typeface="Roboto"/>
                <a:sym typeface="Roboto"/>
              </a:defRPr>
            </a:lvl2pPr>
            <a:lvl3pPr marL="1371600" lvl="2" indent="-228600" rtl="0">
              <a:spcBef>
                <a:spcPts val="0"/>
              </a:spcBef>
              <a:spcAft>
                <a:spcPts val="0"/>
              </a:spcAft>
              <a:buSzPts val="1800"/>
              <a:buFont typeface="Roboto"/>
              <a:buNone/>
              <a:defRPr>
                <a:latin typeface="Roboto"/>
                <a:ea typeface="Roboto"/>
                <a:cs typeface="Roboto"/>
                <a:sym typeface="Roboto"/>
              </a:defRPr>
            </a:lvl3pPr>
            <a:lvl4pPr marL="1828800" lvl="3" indent="-228600" rtl="0">
              <a:spcBef>
                <a:spcPts val="0"/>
              </a:spcBef>
              <a:spcAft>
                <a:spcPts val="0"/>
              </a:spcAft>
              <a:buSzPts val="1800"/>
              <a:buFont typeface="Roboto"/>
              <a:buNone/>
              <a:defRPr>
                <a:latin typeface="Roboto"/>
                <a:ea typeface="Roboto"/>
                <a:cs typeface="Roboto"/>
                <a:sym typeface="Roboto"/>
              </a:defRPr>
            </a:lvl4pPr>
            <a:lvl5pPr marL="2286000" lvl="4" indent="-228600" rtl="0">
              <a:spcBef>
                <a:spcPts val="0"/>
              </a:spcBef>
              <a:spcAft>
                <a:spcPts val="0"/>
              </a:spcAft>
              <a:buSzPts val="1800"/>
              <a:buFont typeface="Roboto"/>
              <a:buNone/>
              <a:defRPr>
                <a:latin typeface="Roboto"/>
                <a:ea typeface="Roboto"/>
                <a:cs typeface="Roboto"/>
                <a:sym typeface="Roboto"/>
              </a:defRPr>
            </a:lvl5pPr>
            <a:lvl6pPr marL="2743200" lvl="5" indent="-314325" rtl="0">
              <a:spcBef>
                <a:spcPts val="375"/>
              </a:spcBef>
              <a:spcAft>
                <a:spcPts val="0"/>
              </a:spcAft>
              <a:buSzPts val="1350"/>
              <a:buFont typeface="Roboto"/>
              <a:buChar char="•"/>
              <a:defRPr>
                <a:latin typeface="Roboto"/>
                <a:ea typeface="Roboto"/>
                <a:cs typeface="Roboto"/>
                <a:sym typeface="Roboto"/>
              </a:defRPr>
            </a:lvl6pPr>
            <a:lvl7pPr marL="3200400" lvl="6" indent="-314325" rtl="0">
              <a:spcBef>
                <a:spcPts val="375"/>
              </a:spcBef>
              <a:spcAft>
                <a:spcPts val="0"/>
              </a:spcAft>
              <a:buSzPts val="1350"/>
              <a:buFont typeface="Roboto"/>
              <a:buChar char="•"/>
              <a:defRPr>
                <a:latin typeface="Roboto"/>
                <a:ea typeface="Roboto"/>
                <a:cs typeface="Roboto"/>
                <a:sym typeface="Roboto"/>
              </a:defRPr>
            </a:lvl7pPr>
            <a:lvl8pPr marL="3657600" lvl="7" indent="-314325" rtl="0">
              <a:spcBef>
                <a:spcPts val="375"/>
              </a:spcBef>
              <a:spcAft>
                <a:spcPts val="0"/>
              </a:spcAft>
              <a:buSzPts val="1350"/>
              <a:buFont typeface="Roboto"/>
              <a:buChar char="•"/>
              <a:defRPr>
                <a:latin typeface="Roboto"/>
                <a:ea typeface="Roboto"/>
                <a:cs typeface="Roboto"/>
                <a:sym typeface="Roboto"/>
              </a:defRPr>
            </a:lvl8pPr>
            <a:lvl9pPr marL="4114800" lvl="8" indent="-314325" rtl="0">
              <a:spcBef>
                <a:spcPts val="375"/>
              </a:spcBef>
              <a:spcAft>
                <a:spcPts val="0"/>
              </a:spcAft>
              <a:buSzPts val="135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logoblauwe achtergrond">
  <p:cSld name="logoblauwe achtergrond">
    <p:spTree>
      <p:nvGrpSpPr>
        <p:cNvPr id="1" name="Shape 169"/>
        <p:cNvGrpSpPr/>
        <p:nvPr/>
      </p:nvGrpSpPr>
      <p:grpSpPr>
        <a:xfrm>
          <a:off x="0" y="0"/>
          <a:ext cx="0" cy="0"/>
          <a:chOff x="0" y="0"/>
          <a:chExt cx="0" cy="0"/>
        </a:xfrm>
      </p:grpSpPr>
      <p:pic>
        <p:nvPicPr>
          <p:cNvPr id="170" name="Google Shape;170;p3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1" name="Google Shape;171;p37"/>
          <p:cNvSpPr txBox="1">
            <a:spLocks noGrp="1"/>
          </p:cNvSpPr>
          <p:nvPr>
            <p:ph type="title"/>
          </p:nvPr>
        </p:nvSpPr>
        <p:spPr>
          <a:xfrm>
            <a:off x="565200" y="414338"/>
            <a:ext cx="7746300" cy="552000"/>
          </a:xfrm>
          <a:prstGeom prst="rect">
            <a:avLst/>
          </a:prstGeom>
          <a:noFill/>
          <a:ln>
            <a:noFill/>
          </a:ln>
        </p:spPr>
        <p:txBody>
          <a:bodyPr spcFirstLastPara="1" wrap="square" lIns="90000" tIns="90000" rIns="90000" bIns="90000" anchor="t" anchorCtr="0">
            <a:noAutofit/>
          </a:bodyPr>
          <a:lstStyle>
            <a:lvl1pPr lvl="0" algn="l" rtl="0">
              <a:spcBef>
                <a:spcPts val="0"/>
              </a:spcBef>
              <a:spcAft>
                <a:spcPts val="0"/>
              </a:spcAft>
              <a:buClr>
                <a:schemeClr val="lt1"/>
              </a:buClr>
              <a:buSzPts val="3000"/>
              <a:buFont typeface="Poppins SemiBold"/>
              <a:buNone/>
              <a:defRPr sz="3000">
                <a:solidFill>
                  <a:schemeClr val="lt1"/>
                </a:solidFill>
                <a:latin typeface="Poppins SemiBold"/>
                <a:ea typeface="Poppins SemiBold"/>
                <a:cs typeface="Poppins SemiBold"/>
                <a:sym typeface="Poppins SemiBold"/>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2" name="Google Shape;172;p37"/>
          <p:cNvSpPr txBox="1">
            <a:spLocks noGrp="1"/>
          </p:cNvSpPr>
          <p:nvPr>
            <p:ph type="body" idx="1"/>
          </p:nvPr>
        </p:nvSpPr>
        <p:spPr>
          <a:xfrm>
            <a:off x="565200" y="1450775"/>
            <a:ext cx="7746300" cy="3092100"/>
          </a:xfrm>
          <a:prstGeom prst="rect">
            <a:avLst/>
          </a:prstGeom>
          <a:noFill/>
          <a:ln>
            <a:noFill/>
          </a:ln>
        </p:spPr>
        <p:txBody>
          <a:bodyPr spcFirstLastPara="1" wrap="square" lIns="90000" tIns="90000" rIns="90000" bIns="90000" anchor="t" anchorCtr="0">
            <a:noAutofit/>
          </a:bodyPr>
          <a:lstStyle>
            <a:lvl1pPr marL="457200" lvl="0"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1pPr>
            <a:lvl2pPr marL="914400" lvl="1"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2pPr>
            <a:lvl3pPr marL="1371600" lvl="2"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3pPr>
            <a:lvl4pPr marL="1828800" lvl="3"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4pPr>
            <a:lvl5pPr marL="2286000" lvl="4" indent="-228600" algn="l" rtl="0">
              <a:spcBef>
                <a:spcPts val="800"/>
              </a:spcBef>
              <a:spcAft>
                <a:spcPts val="0"/>
              </a:spcAft>
              <a:buClr>
                <a:schemeClr val="lt1"/>
              </a:buClr>
              <a:buSzPts val="1800"/>
              <a:buFont typeface="Roboto"/>
              <a:buNone/>
              <a:defRPr>
                <a:solidFill>
                  <a:schemeClr val="lt1"/>
                </a:solidFill>
                <a:latin typeface="Roboto"/>
                <a:ea typeface="Roboto"/>
                <a:cs typeface="Roboto"/>
                <a:sym typeface="Roboto"/>
              </a:defRPr>
            </a:lvl5pPr>
            <a:lvl6pPr marL="2743200" lvl="5"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6pPr>
            <a:lvl7pPr marL="3200400" lvl="6"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7pPr>
            <a:lvl8pPr marL="3657600" lvl="7"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8pPr>
            <a:lvl9pPr marL="4114800" lvl="8" indent="-314325" algn="l" rtl="0">
              <a:spcBef>
                <a:spcPts val="800"/>
              </a:spcBef>
              <a:spcAft>
                <a:spcPts val="0"/>
              </a:spcAft>
              <a:buClr>
                <a:schemeClr val="lt1"/>
              </a:buClr>
              <a:buSzPts val="1350"/>
              <a:buFont typeface="Roboto"/>
              <a:buChar char="•"/>
              <a:defRPr>
                <a:solidFill>
                  <a:schemeClr val="lt1"/>
                </a:solidFill>
                <a:latin typeface="Roboto"/>
                <a:ea typeface="Roboto"/>
                <a:cs typeface="Roboto"/>
                <a:sym typeface="Roboto"/>
              </a:defRPr>
            </a:lvl9pPr>
          </a:lstStyle>
          <a:p>
            <a:endParaRPr/>
          </a:p>
        </p:txBody>
      </p:sp>
      <p:sp>
        <p:nvSpPr>
          <p:cNvPr id="173" name="Google Shape;173;p37"/>
          <p:cNvSpPr txBox="1">
            <a:spLocks noGrp="1"/>
          </p:cNvSpPr>
          <p:nvPr>
            <p:ph type="subTitle" idx="2"/>
          </p:nvPr>
        </p:nvSpPr>
        <p:spPr>
          <a:xfrm>
            <a:off x="565200" y="1112375"/>
            <a:ext cx="7728600" cy="338400"/>
          </a:xfrm>
          <a:prstGeom prst="rect">
            <a:avLst/>
          </a:prstGeom>
        </p:spPr>
        <p:txBody>
          <a:bodyPr spcFirstLastPara="1" wrap="square" lIns="0" tIns="0" rIns="0" bIns="0" anchor="t" anchorCtr="0">
            <a:noAutofit/>
          </a:bodyPr>
          <a:lstStyle>
            <a:lvl1pPr lvl="0" rtl="0">
              <a:spcBef>
                <a:spcPts val="0"/>
              </a:spcBef>
              <a:spcAft>
                <a:spcPts val="0"/>
              </a:spcAft>
              <a:buNone/>
              <a:defRPr b="1">
                <a:solidFill>
                  <a:schemeClr val="lt1"/>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311700" y="445025"/>
            <a:ext cx="8520600" cy="5727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38"/>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800"/>
              <a:buNone/>
              <a:defRPr/>
            </a:lvl1pPr>
            <a:lvl2pPr marL="914400" lvl="1" indent="-228600" rtl="0">
              <a:spcBef>
                <a:spcPts val="0"/>
              </a:spcBef>
              <a:spcAft>
                <a:spcPts val="0"/>
              </a:spcAft>
              <a:buSzPts val="1800"/>
              <a:buNone/>
              <a:defRPr/>
            </a:lvl2pPr>
            <a:lvl3pPr marL="1371600" lvl="2" indent="-228600" rtl="0">
              <a:spcBef>
                <a:spcPts val="0"/>
              </a:spcBef>
              <a:spcAft>
                <a:spcPts val="0"/>
              </a:spcAft>
              <a:buSzPts val="1800"/>
              <a:buNone/>
              <a:defRPr/>
            </a:lvl3pPr>
            <a:lvl4pPr marL="1828800" lvl="3" indent="-228600" rtl="0">
              <a:spcBef>
                <a:spcPts val="0"/>
              </a:spcBef>
              <a:spcAft>
                <a:spcPts val="0"/>
              </a:spcAft>
              <a:buSzPts val="1800"/>
              <a:buNone/>
              <a:defRPr/>
            </a:lvl4pPr>
            <a:lvl5pPr marL="2286000" lvl="4" indent="-228600" rtl="0">
              <a:spcBef>
                <a:spcPts val="0"/>
              </a:spcBef>
              <a:spcAft>
                <a:spcPts val="0"/>
              </a:spcAft>
              <a:buSzPts val="1800"/>
              <a:buNone/>
              <a:defRPr/>
            </a:lvl5pPr>
            <a:lvl6pPr marL="2743200" lvl="5" indent="-314325" rtl="0">
              <a:spcBef>
                <a:spcPts val="375"/>
              </a:spcBef>
              <a:spcAft>
                <a:spcPts val="0"/>
              </a:spcAft>
              <a:buSzPts val="1350"/>
              <a:buChar char="•"/>
              <a:defRPr/>
            </a:lvl6pPr>
            <a:lvl7pPr marL="3200400" lvl="6" indent="-314325" rtl="0">
              <a:spcBef>
                <a:spcPts val="375"/>
              </a:spcBef>
              <a:spcAft>
                <a:spcPts val="0"/>
              </a:spcAft>
              <a:buSzPts val="1350"/>
              <a:buChar char="•"/>
              <a:defRPr/>
            </a:lvl7pPr>
            <a:lvl8pPr marL="3657600" lvl="7" indent="-314325" rtl="0">
              <a:spcBef>
                <a:spcPts val="375"/>
              </a:spcBef>
              <a:spcAft>
                <a:spcPts val="0"/>
              </a:spcAft>
              <a:buSzPts val="1350"/>
              <a:buChar char="•"/>
              <a:defRPr/>
            </a:lvl8pPr>
            <a:lvl9pPr marL="4114800" lvl="8" indent="-314325" rtl="0">
              <a:spcBef>
                <a:spcPts val="375"/>
              </a:spcBef>
              <a:spcAft>
                <a:spcPts val="0"/>
              </a:spcAft>
              <a:buSzPts val="1350"/>
              <a:buChar char="•"/>
              <a:defRPr/>
            </a:lvl9pPr>
          </a:lstStyle>
          <a:p>
            <a:endParaRPr/>
          </a:p>
        </p:txBody>
      </p:sp>
      <p:sp>
        <p:nvSpPr>
          <p:cNvPr id="177" name="Google Shape;177;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nl-NL"/>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dia blauw">
  <p:cSld name="Titeldia blauw">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5"/>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eldia met afbeelding">
  <p:cSld name="Titeldia met afbeelding">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6" descr="Afbeelding met object, klok&#10;&#10;Automatisch gegenereerde beschrijvi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 name="Google Shape;24;p6"/>
          <p:cNvSpPr txBox="1">
            <a:spLocks noGrp="1"/>
          </p:cNvSpPr>
          <p:nvPr>
            <p:ph type="ctrTitle"/>
          </p:nvPr>
        </p:nvSpPr>
        <p:spPr>
          <a:xfrm>
            <a:off x="1296364" y="1053296"/>
            <a:ext cx="6696000" cy="1368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subTitle" idx="1"/>
          </p:nvPr>
        </p:nvSpPr>
        <p:spPr>
          <a:xfrm>
            <a:off x="1296361" y="2736000"/>
            <a:ext cx="6696000"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200"/>
              <a:buFont typeface="Poppins Medium"/>
              <a:buNone/>
              <a:defRPr sz="2200">
                <a:solidFill>
                  <a:schemeClr val="lt1"/>
                </a:solidFill>
                <a:latin typeface="Poppins Medium"/>
                <a:ea typeface="Poppins Medium"/>
                <a:cs typeface="Poppins Medium"/>
                <a:sym typeface="Poppins Medium"/>
              </a:defRPr>
            </a:lvl1pPr>
            <a:lvl2pPr lvl="1" algn="ctr">
              <a:lnSpc>
                <a:spcPct val="100000"/>
              </a:lnSpc>
              <a:spcBef>
                <a:spcPts val="0"/>
              </a:spcBef>
              <a:spcAft>
                <a:spcPts val="0"/>
              </a:spcAft>
              <a:buSzPts val="1500"/>
              <a:buFont typeface="Roboto"/>
              <a:buNone/>
              <a:defRPr sz="1500"/>
            </a:lvl2pPr>
            <a:lvl3pPr lvl="2" algn="ctr">
              <a:lnSpc>
                <a:spcPct val="100000"/>
              </a:lnSpc>
              <a:spcBef>
                <a:spcPts val="0"/>
              </a:spcBef>
              <a:spcAft>
                <a:spcPts val="0"/>
              </a:spcAft>
              <a:buSzPts val="1350"/>
              <a:buFont typeface="Roboto"/>
              <a:buNone/>
              <a:defRPr sz="1350"/>
            </a:lvl3pPr>
            <a:lvl4pPr lvl="3" algn="ctr">
              <a:lnSpc>
                <a:spcPct val="100000"/>
              </a:lnSpc>
              <a:spcBef>
                <a:spcPts val="0"/>
              </a:spcBef>
              <a:spcAft>
                <a:spcPts val="0"/>
              </a:spcAft>
              <a:buSzPts val="1200"/>
              <a:buFont typeface="Roboto"/>
              <a:buNone/>
              <a:defRPr sz="1200"/>
            </a:lvl4pPr>
            <a:lvl5pPr lvl="4" algn="ctr">
              <a:lnSpc>
                <a:spcPct val="100000"/>
              </a:lnSpc>
              <a:spcBef>
                <a:spcPts val="0"/>
              </a:spcBef>
              <a:spcAft>
                <a:spcPts val="0"/>
              </a:spcAft>
              <a:buSzPts val="1200"/>
              <a:buFont typeface="Roboto"/>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6" name="Google Shape;26;p6"/>
          <p:cNvSpPr txBox="1">
            <a:spLocks noGrp="1"/>
          </p:cNvSpPr>
          <p:nvPr>
            <p:ph type="body" idx="2"/>
          </p:nvPr>
        </p:nvSpPr>
        <p:spPr>
          <a:xfrm>
            <a:off x="1296361" y="3600001"/>
            <a:ext cx="6696000" cy="324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Font typeface="Poppins Medium"/>
              <a:buNone/>
              <a:defRPr sz="1500">
                <a:solidFill>
                  <a:schemeClr val="lt1"/>
                </a:solidFill>
                <a:latin typeface="Poppins Medium"/>
                <a:ea typeface="Poppins Medium"/>
                <a:cs typeface="Poppins Medium"/>
                <a:sym typeface="Poppins Medium"/>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27" name="Google Shape;27;p6"/>
          <p:cNvSpPr txBox="1">
            <a:spLocks noGrp="1"/>
          </p:cNvSpPr>
          <p:nvPr>
            <p:ph type="body" idx="3"/>
          </p:nvPr>
        </p:nvSpPr>
        <p:spPr>
          <a:xfrm>
            <a:off x="1296361" y="4284000"/>
            <a:ext cx="1728000" cy="432000"/>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700"/>
              <a:buFont typeface="Roboto"/>
              <a:buNone/>
              <a:defRPr sz="700">
                <a:solidFill>
                  <a:schemeClr val="lt1"/>
                </a:solidFill>
                <a:latin typeface="Roboto"/>
                <a:ea typeface="Roboto"/>
                <a:cs typeface="Roboto"/>
                <a:sym typeface="Roboto"/>
              </a:defRPr>
            </a:lvl1pPr>
            <a:lvl2pPr marL="914400" lvl="1" indent="-228600" algn="l">
              <a:lnSpc>
                <a:spcPct val="100000"/>
              </a:lnSpc>
              <a:spcBef>
                <a:spcPts val="0"/>
              </a:spcBef>
              <a:spcAft>
                <a:spcPts val="0"/>
              </a:spcAft>
              <a:buSzPts val="1050"/>
              <a:buFont typeface="Roboto"/>
              <a:buNone/>
              <a:defRPr sz="1050"/>
            </a:lvl2pPr>
            <a:lvl3pPr marL="1371600" lvl="2" indent="-228600" algn="l">
              <a:lnSpc>
                <a:spcPct val="100000"/>
              </a:lnSpc>
              <a:spcBef>
                <a:spcPts val="0"/>
              </a:spcBef>
              <a:spcAft>
                <a:spcPts val="0"/>
              </a:spcAft>
              <a:buSzPts val="900"/>
              <a:buFont typeface="Roboto"/>
              <a:buNone/>
              <a:defRPr sz="900"/>
            </a:lvl3pPr>
            <a:lvl4pPr marL="1828800" lvl="3" indent="-228600" algn="l">
              <a:lnSpc>
                <a:spcPct val="100000"/>
              </a:lnSpc>
              <a:spcBef>
                <a:spcPts val="0"/>
              </a:spcBef>
              <a:spcAft>
                <a:spcPts val="0"/>
              </a:spcAft>
              <a:buSzPts val="750"/>
              <a:buFont typeface="Roboto"/>
              <a:buNone/>
              <a:defRPr sz="750"/>
            </a:lvl4pPr>
            <a:lvl5pPr marL="2286000" lvl="4" indent="-228600" algn="l">
              <a:lnSpc>
                <a:spcPct val="100000"/>
              </a:lnSpc>
              <a:spcBef>
                <a:spcPts val="0"/>
              </a:spcBef>
              <a:spcAft>
                <a:spcPts val="0"/>
              </a:spcAft>
              <a:buSzPts val="750"/>
              <a:buFont typeface="Roboto"/>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el en opsomming" type="obj">
  <p:cSld name="OBJEC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936000" y="1512000"/>
            <a:ext cx="5832000" cy="3096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1" name="Google Shape;31;p7"/>
          <p:cNvPicPr preferRelativeResize="0"/>
          <p:nvPr/>
        </p:nvPicPr>
        <p:blipFill rotWithShape="1">
          <a:blip r:embed="rId2">
            <a:alphaModFix/>
          </a:blip>
          <a:srcRect/>
          <a:stretch/>
        </p:blipFill>
        <p:spPr>
          <a:xfrm>
            <a:off x="8460000" y="4536000"/>
            <a:ext cx="495300" cy="609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el, subtitel en opsomming">
  <p:cSld name="Titel, subtitel en opsommin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36000" y="436728"/>
            <a:ext cx="5832000" cy="9360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
          <p:cNvSpPr txBox="1">
            <a:spLocks noGrp="1"/>
          </p:cNvSpPr>
          <p:nvPr>
            <p:ph type="body" idx="1"/>
          </p:nvPr>
        </p:nvSpPr>
        <p:spPr>
          <a:xfrm>
            <a:off x="936000" y="1800000"/>
            <a:ext cx="5832000" cy="28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None/>
              <a:defRPr/>
            </a:lvl1pPr>
            <a:lvl2pPr marL="914400" lvl="1" indent="-228600" algn="l">
              <a:lnSpc>
                <a:spcPct val="100000"/>
              </a:lnSpc>
              <a:spcBef>
                <a:spcPts val="0"/>
              </a:spcBef>
              <a:spcAft>
                <a:spcPts val="0"/>
              </a:spcAft>
              <a:buSzPts val="180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0"/>
              </a:spcBef>
              <a:spcAft>
                <a:spcPts val="0"/>
              </a:spcAft>
              <a:buSzPts val="1800"/>
              <a:buNone/>
              <a:defRPr/>
            </a:lvl4pPr>
            <a:lvl5pPr marL="2286000" lvl="4" indent="-228600" algn="l">
              <a:lnSpc>
                <a:spcPct val="100000"/>
              </a:lnSpc>
              <a:spcBef>
                <a:spcPts val="0"/>
              </a:spcBef>
              <a:spcAft>
                <a:spcPts val="0"/>
              </a:spcAft>
              <a:buSzPts val="18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35" name="Google Shape;35;p8"/>
          <p:cNvPicPr preferRelativeResize="0"/>
          <p:nvPr/>
        </p:nvPicPr>
        <p:blipFill rotWithShape="1">
          <a:blip r:embed="rId2">
            <a:alphaModFix/>
          </a:blip>
          <a:srcRect/>
          <a:stretch/>
        </p:blipFill>
        <p:spPr>
          <a:xfrm>
            <a:off x="8460000" y="4536000"/>
            <a:ext cx="495300" cy="609600"/>
          </a:xfrm>
          <a:prstGeom prst="rect">
            <a:avLst/>
          </a:prstGeom>
          <a:noFill/>
          <a:ln>
            <a:noFill/>
          </a:ln>
        </p:spPr>
      </p:pic>
      <p:sp>
        <p:nvSpPr>
          <p:cNvPr id="36" name="Google Shape;36;p8"/>
          <p:cNvSpPr txBox="1">
            <a:spLocks noGrp="1"/>
          </p:cNvSpPr>
          <p:nvPr>
            <p:ph type="body" idx="2"/>
          </p:nvPr>
        </p:nvSpPr>
        <p:spPr>
          <a:xfrm>
            <a:off x="936000" y="1512000"/>
            <a:ext cx="5832000" cy="28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800"/>
              <a:buFont typeface="Roboto"/>
              <a:buNone/>
              <a:defRPr sz="1800" b="1">
                <a:solidFill>
                  <a:schemeClr val="dk2"/>
                </a:solidFill>
              </a:defRPr>
            </a:lvl1pPr>
            <a:lvl2pPr marL="914400" lvl="1" indent="-228600" algn="l">
              <a:lnSpc>
                <a:spcPct val="100000"/>
              </a:lnSpc>
              <a:spcBef>
                <a:spcPts val="0"/>
              </a:spcBef>
              <a:spcAft>
                <a:spcPts val="0"/>
              </a:spcAft>
              <a:buSzPts val="1500"/>
              <a:buFont typeface="Roboto"/>
              <a:buNone/>
              <a:defRPr sz="1500" b="1"/>
            </a:lvl2pPr>
            <a:lvl3pPr marL="1371600" lvl="2" indent="-228600" algn="l">
              <a:lnSpc>
                <a:spcPct val="100000"/>
              </a:lnSpc>
              <a:spcBef>
                <a:spcPts val="0"/>
              </a:spcBef>
              <a:spcAft>
                <a:spcPts val="0"/>
              </a:spcAft>
              <a:buSzPts val="1350"/>
              <a:buFont typeface="Roboto"/>
              <a:buNone/>
              <a:defRPr sz="1350" b="1"/>
            </a:lvl3pPr>
            <a:lvl4pPr marL="1828800" lvl="3" indent="-228600" algn="l">
              <a:lnSpc>
                <a:spcPct val="100000"/>
              </a:lnSpc>
              <a:spcBef>
                <a:spcPts val="0"/>
              </a:spcBef>
              <a:spcAft>
                <a:spcPts val="0"/>
              </a:spcAft>
              <a:buSzPts val="1200"/>
              <a:buFont typeface="Roboto"/>
              <a:buNone/>
              <a:defRPr sz="1200" b="1"/>
            </a:lvl4pPr>
            <a:lvl5pPr marL="2286000" lvl="4" indent="-228600" algn="l">
              <a:lnSpc>
                <a:spcPct val="100000"/>
              </a:lnSpc>
              <a:spcBef>
                <a:spcPts val="0"/>
              </a:spcBef>
              <a:spcAft>
                <a:spcPts val="0"/>
              </a:spcAft>
              <a:buSzPts val="1200"/>
              <a:buFont typeface="Roboto"/>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oofdstuk wit">
  <p:cSld name="Hoofdstuk wi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2"/>
              </a:buClr>
              <a:buSzPts val="4500"/>
              <a:buFont typeface="Poppins Medium"/>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oofdstuk blauw">
  <p:cSld name="Hoofdstuk blauw">
    <p:bg>
      <p:bgPr>
        <a:solidFill>
          <a:schemeClr val="dk2"/>
        </a:solidFill>
        <a:effectLst/>
      </p:bgPr>
    </p:bg>
    <p:spTree>
      <p:nvGrpSpPr>
        <p:cNvPr id="1" name="Shape 39"/>
        <p:cNvGrpSpPr/>
        <p:nvPr/>
      </p:nvGrpSpPr>
      <p:grpSpPr>
        <a:xfrm>
          <a:off x="0" y="0"/>
          <a:ext cx="0" cy="0"/>
          <a:chOff x="0" y="0"/>
          <a:chExt cx="0" cy="0"/>
        </a:xfrm>
      </p:grpSpPr>
      <p:pic>
        <p:nvPicPr>
          <p:cNvPr id="40" name="Google Shape;40;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1" name="Google Shape;41;p10"/>
          <p:cNvSpPr txBox="1">
            <a:spLocks noGrp="1"/>
          </p:cNvSpPr>
          <p:nvPr>
            <p:ph type="title"/>
          </p:nvPr>
        </p:nvSpPr>
        <p:spPr>
          <a:xfrm>
            <a:off x="1800000" y="1944000"/>
            <a:ext cx="6696000" cy="1331089"/>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4500"/>
              <a:buFont typeface="Poppins Medium"/>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6000" y="436728"/>
            <a:ext cx="7560000" cy="9360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36000" y="1512000"/>
            <a:ext cx="7560000" cy="3096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228600" algn="l" rtl="0">
              <a:lnSpc>
                <a:spcPct val="100000"/>
              </a:lnSpc>
              <a:spcBef>
                <a:spcPts val="0"/>
              </a:spcBef>
              <a:spcAft>
                <a:spcPts val="0"/>
              </a:spcAft>
              <a:buClr>
                <a:schemeClr val="dk2"/>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schalk@cultureelerfgoed.n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mailto:shannon.van.muijden@zuiderzeemuseum.n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hyperlink" Target="https://data.cultureelerfgoed.nl/term/id/cht/c0a4866d-5222-4f10-a6bc-592ba4e42c8e" TargetMode="External"/><Relationship Id="rId3" Type="http://schemas.openxmlformats.org/officeDocument/2006/relationships/image" Target="../media/image21.png"/><Relationship Id="rId7" Type="http://schemas.openxmlformats.org/officeDocument/2006/relationships/hyperlink" Target="https://sws.geonames.org/2747372/" TargetMode="External"/><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hyperlink" Target="https://data.rkd.nl/artists/36579" TargetMode="External"/><Relationship Id="rId5" Type="http://schemas.openxmlformats.org/officeDocument/2006/relationships/hyperlink" Target="https://data.cultureelerfgoed.nl/term/id/cht/eb9e1e5b-b319-4519-a4f5-0dd26dbf4524" TargetMode="External"/><Relationship Id="rId4" Type="http://schemas.openxmlformats.org/officeDocument/2006/relationships/hyperlink" Target="http://data.bibliotheken.nl/id/thes/p06874737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linkeddata.cultureelerfgoed.nl/ruben-schalk/-/queries/wd-kb-rm-test/5" TargetMode="Externa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termennetwerk.netwerkdigitaalerfgoed.nl/" TargetMode="External"/><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hyperlink" Target="https://github.com/netwerk-digitaal-erfgoed/network-of-terms/blob/master/packages/network-of-terms-catalog/catalog/queries/search/stcn-drukkers.rq"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hyperlink" Target="https://openrefine.coret.org/"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ultureelerfgoed/vogin"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hyperlink" Target="https://termennetwerk.netwerkdigitaalerfgoed.nl/reconciliation" TargetMode="External"/><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hyperlink" Target="https://netwerkdigitaalerfgoed.nl/versnellen-2024/" TargetMode="External"/><Relationship Id="rId2" Type="http://schemas.openxmlformats.org/officeDocument/2006/relationships/hyperlink" Target="https://netwerkdigitaalerfgoed.nl/activiteiten/datawerkplaatsen/" TargetMode="External"/><Relationship Id="rId1" Type="http://schemas.openxmlformats.org/officeDocument/2006/relationships/slideLayout" Target="../slideLayouts/slideLayout6.xml"/><Relationship Id="rId4" Type="http://schemas.openxmlformats.org/officeDocument/2006/relationships/hyperlink" Target="https://www.stichtingpica.nl/programmalijnen/verbonden-digitaal-erfgoe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9"/>
          <p:cNvSpPr txBox="1">
            <a:spLocks noGrp="1"/>
          </p:cNvSpPr>
          <p:nvPr>
            <p:ph type="ctrTitle"/>
          </p:nvPr>
        </p:nvSpPr>
        <p:spPr>
          <a:xfrm>
            <a:off x="1601150" y="519900"/>
            <a:ext cx="6991200" cy="1368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endParaRPr sz="3100" b="1" dirty="0">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3100" b="1" dirty="0">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r>
              <a:rPr lang="nl-NL" sz="3100" b="1" dirty="0">
                <a:latin typeface="Poppins"/>
                <a:ea typeface="Poppins"/>
                <a:cs typeface="Poppins"/>
                <a:sym typeface="Poppins"/>
              </a:rPr>
              <a:t>Werken met het Termennetwerk</a:t>
            </a:r>
            <a:endParaRPr sz="3100" b="1" dirty="0">
              <a:latin typeface="Poppins"/>
              <a:ea typeface="Poppins"/>
              <a:cs typeface="Poppins"/>
              <a:sym typeface="Poppins"/>
            </a:endParaRPr>
          </a:p>
          <a:p>
            <a:pPr marL="0" lvl="0" indent="0" algn="l" rtl="0">
              <a:lnSpc>
                <a:spcPct val="100000"/>
              </a:lnSpc>
              <a:spcBef>
                <a:spcPts val="0"/>
              </a:spcBef>
              <a:spcAft>
                <a:spcPts val="0"/>
              </a:spcAft>
              <a:buClr>
                <a:schemeClr val="dk2"/>
              </a:buClr>
              <a:buSzPts val="4500"/>
              <a:buFont typeface="Poppins Medium"/>
              <a:buNone/>
            </a:pPr>
            <a:endParaRPr sz="2600" dirty="0"/>
          </a:p>
          <a:p>
            <a:pPr marL="0" lvl="0" indent="0" algn="l" rtl="0">
              <a:lnSpc>
                <a:spcPct val="100000"/>
              </a:lnSpc>
              <a:spcBef>
                <a:spcPts val="0"/>
              </a:spcBef>
              <a:spcAft>
                <a:spcPts val="0"/>
              </a:spcAft>
              <a:buClr>
                <a:schemeClr val="dk2"/>
              </a:buClr>
              <a:buSzPts val="4500"/>
              <a:buFont typeface="Poppins Medium"/>
              <a:buNone/>
            </a:pPr>
            <a:endParaRPr sz="2600" dirty="0"/>
          </a:p>
        </p:txBody>
      </p:sp>
      <p:sp>
        <p:nvSpPr>
          <p:cNvPr id="183" name="Google Shape;183;p39"/>
          <p:cNvSpPr txBox="1">
            <a:spLocks noGrp="1"/>
          </p:cNvSpPr>
          <p:nvPr>
            <p:ph type="subTitle" idx="1"/>
          </p:nvPr>
        </p:nvSpPr>
        <p:spPr>
          <a:xfrm>
            <a:off x="1601149" y="2126401"/>
            <a:ext cx="6391200" cy="756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4500"/>
              <a:buFont typeface="Poppins Medium"/>
              <a:buNone/>
            </a:pPr>
            <a:r>
              <a:rPr lang="nl-NL" sz="2500" dirty="0">
                <a:solidFill>
                  <a:srgbClr val="7F7F7F"/>
                </a:solidFill>
              </a:rPr>
              <a:t>Katalysator voor Verbonden Erfgoed</a:t>
            </a:r>
            <a:endParaRPr sz="2100" dirty="0">
              <a:solidFill>
                <a:srgbClr val="7F7F7F"/>
              </a:solidFill>
            </a:endParaRPr>
          </a:p>
        </p:txBody>
      </p:sp>
      <p:sp>
        <p:nvSpPr>
          <p:cNvPr id="184" name="Google Shape;184;p39"/>
          <p:cNvSpPr txBox="1">
            <a:spLocks noGrp="1"/>
          </p:cNvSpPr>
          <p:nvPr>
            <p:ph type="body" idx="2"/>
          </p:nvPr>
        </p:nvSpPr>
        <p:spPr>
          <a:xfrm>
            <a:off x="1601149" y="2669845"/>
            <a:ext cx="6696000" cy="615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500"/>
              <a:buFont typeface="Poppins Medium"/>
              <a:buNone/>
            </a:pPr>
            <a:endParaRPr lang="nl-NL"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dirty="0">
                <a:latin typeface="Poppins"/>
                <a:ea typeface="Poppins"/>
                <a:cs typeface="Poppins"/>
                <a:sym typeface="Poppins"/>
              </a:rPr>
              <a:t>Ruben Schalk – Informatiemanager Rijksdienst voor het Cultureel Erfgoed &amp; Coördinator Termennetwerk </a:t>
            </a:r>
            <a:r>
              <a:rPr lang="nl-NL" dirty="0" err="1">
                <a:latin typeface="Poppins"/>
                <a:ea typeface="Poppins"/>
                <a:cs typeface="Poppins"/>
                <a:sym typeface="Poppins"/>
                <a:hlinkClick r:id="rId3"/>
              </a:rPr>
              <a:t>r.schalk@</a:t>
            </a:r>
            <a:r>
              <a:rPr lang="nl-NL" err="1">
                <a:latin typeface="Poppins"/>
                <a:ea typeface="Poppins"/>
                <a:cs typeface="Poppins"/>
                <a:sym typeface="Poppins"/>
                <a:hlinkClick r:id="rId3"/>
              </a:rPr>
              <a:t>cultureelerfgoed</a:t>
            </a:r>
            <a:r>
              <a:rPr lang="nl-NL">
                <a:latin typeface="Poppins"/>
                <a:ea typeface="Poppins"/>
                <a:cs typeface="Poppins"/>
                <a:sym typeface="Poppins"/>
                <a:hlinkClick r:id="rId3"/>
              </a:rPr>
              <a:t>.nl</a:t>
            </a:r>
            <a:r>
              <a:rPr lang="nl-NL">
                <a:latin typeface="Poppins"/>
                <a:ea typeface="Poppins"/>
                <a:cs typeface="Poppins"/>
                <a:sym typeface="Poppins"/>
              </a:rPr>
              <a:t> </a:t>
            </a:r>
            <a:endParaRPr lang="nl-NL" sz="1400" dirty="0">
              <a:solidFill>
                <a:schemeClr val="dk2"/>
              </a:solidFill>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lang="nl-NL"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dirty="0">
                <a:latin typeface="Poppins"/>
                <a:ea typeface="Poppins"/>
                <a:cs typeface="Poppins"/>
                <a:sym typeface="Poppins"/>
              </a:rPr>
              <a:t>Shannon van </a:t>
            </a:r>
            <a:r>
              <a:rPr lang="nl-NL" dirty="0" err="1">
                <a:latin typeface="Poppins"/>
                <a:ea typeface="Poppins"/>
                <a:cs typeface="Poppins"/>
                <a:sym typeface="Poppins"/>
              </a:rPr>
              <a:t>Muijden</a:t>
            </a:r>
            <a:r>
              <a:rPr lang="nl-NL" dirty="0">
                <a:latin typeface="Poppins"/>
                <a:ea typeface="Poppins"/>
                <a:cs typeface="Poppins"/>
                <a:sym typeface="Poppins"/>
              </a:rPr>
              <a:t> - Datamanager Collection @ Zuiderzeemuseum </a:t>
            </a:r>
            <a:r>
              <a:rPr lang="nl-NL" dirty="0">
                <a:latin typeface="Poppins"/>
                <a:ea typeface="Poppins"/>
                <a:cs typeface="Poppins"/>
                <a:sym typeface="Poppins"/>
                <a:hlinkClick r:id="rId4"/>
              </a:rPr>
              <a:t>shannon.van.muijden@zuiderzeemuseum.nl</a:t>
            </a:r>
            <a:r>
              <a:rPr lang="nl-NL" dirty="0">
                <a:latin typeface="Poppins"/>
                <a:ea typeface="Poppins"/>
                <a:cs typeface="Poppins"/>
                <a:sym typeface="Poppins"/>
              </a:rPr>
              <a:t> </a:t>
            </a:r>
            <a:endParaRPr sz="1400"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b="1"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r>
              <a:rPr lang="nl-NL" sz="1400" b="1" dirty="0">
                <a:latin typeface="Poppins"/>
                <a:ea typeface="Poppins"/>
                <a:cs typeface="Poppins"/>
                <a:sym typeface="Poppins"/>
              </a:rPr>
              <a:t>Workshops bij de 12de VOGIN-IP-lezing 18 maart 2024</a:t>
            </a:r>
            <a:endParaRPr sz="1400" b="1" dirty="0">
              <a:latin typeface="Poppins"/>
              <a:ea typeface="Poppins"/>
              <a:cs typeface="Poppins"/>
              <a:sym typeface="Poppins"/>
            </a:endParaRPr>
          </a:p>
          <a:p>
            <a:pPr marL="0" lvl="0" indent="0" algn="l" rtl="0">
              <a:lnSpc>
                <a:spcPct val="100000"/>
              </a:lnSpc>
              <a:spcBef>
                <a:spcPts val="0"/>
              </a:spcBef>
              <a:spcAft>
                <a:spcPts val="0"/>
              </a:spcAft>
              <a:buSzPts val="1500"/>
              <a:buFont typeface="Poppins Medium"/>
              <a:buNone/>
            </a:pPr>
            <a:endParaRPr sz="1400" dirty="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Functionaliteit van het Termennetwerk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a:spLocks noGrp="1"/>
          </p:cNvSpPr>
          <p:nvPr>
            <p:ph type="title"/>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Termennetwerk</a:t>
            </a:r>
            <a:endParaRPr sz="2000"/>
          </a:p>
        </p:txBody>
      </p:sp>
      <p:sp>
        <p:nvSpPr>
          <p:cNvPr id="346" name="Google Shape;346;p54"/>
          <p:cNvSpPr txBox="1">
            <a:spLocks noGrp="1"/>
          </p:cNvSpPr>
          <p:nvPr>
            <p:ph type="body" idx="1"/>
          </p:nvPr>
        </p:nvSpPr>
        <p:spPr>
          <a:xfrm>
            <a:off x="582375" y="894450"/>
            <a:ext cx="8010000" cy="371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nl-NL" sz="2400" dirty="0"/>
              <a:t>Het Termennetwerk is een </a:t>
            </a:r>
            <a:r>
              <a:rPr lang="nl-NL" sz="2400" b="1" dirty="0"/>
              <a:t>hulpmiddel voor het vinden van gemeenschappelijke definities</a:t>
            </a:r>
            <a:r>
              <a:rPr lang="nl-NL" sz="2400" dirty="0"/>
              <a:t> voor personen, plaatsen, onderwerpen, gebeurtenissen,... </a:t>
            </a:r>
            <a:endParaRPr sz="2400" dirty="0"/>
          </a:p>
          <a:p>
            <a:pPr marL="0" lvl="0" indent="0" algn="ctr" rtl="0">
              <a:spcBef>
                <a:spcPts val="0"/>
              </a:spcBef>
              <a:spcAft>
                <a:spcPts val="0"/>
              </a:spcAft>
              <a:buNone/>
            </a:pPr>
            <a:endParaRPr sz="2400" dirty="0"/>
          </a:p>
          <a:p>
            <a:pPr marL="0" lvl="0" indent="0" algn="ctr" rtl="0">
              <a:spcBef>
                <a:spcPts val="0"/>
              </a:spcBef>
              <a:spcAft>
                <a:spcPts val="0"/>
              </a:spcAft>
              <a:buNone/>
            </a:pPr>
            <a:r>
              <a:rPr lang="nl-NL" sz="2400" dirty="0"/>
              <a:t>Het Termennetwerk helpt instellingen om </a:t>
            </a:r>
            <a:r>
              <a:rPr lang="nl-NL" sz="2400" b="1" dirty="0"/>
              <a:t>eenduidige verbindingspunten</a:t>
            </a:r>
            <a:r>
              <a:rPr lang="nl-NL" sz="2400" dirty="0"/>
              <a:t> in hun informatie aan te brengen.</a:t>
            </a:r>
            <a:endParaRPr sz="2400" dirty="0"/>
          </a:p>
          <a:p>
            <a:pPr marL="0" lvl="0" indent="0" algn="ctr" rtl="0">
              <a:spcBef>
                <a:spcPts val="0"/>
              </a:spcBef>
              <a:spcAft>
                <a:spcPts val="0"/>
              </a:spcAft>
              <a:buClr>
                <a:schemeClr val="dk2"/>
              </a:buClr>
              <a:buSzPts val="4500"/>
              <a:buFont typeface="Kalam"/>
              <a:buNone/>
            </a:pPr>
            <a:endParaRPr u="sng"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8"/>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8"/>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1" name="Google Shape;261;p48"/>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62" name="Google Shape;262;p48"/>
          <p:cNvCxnSpPr>
            <a:stCxn id="259" idx="2"/>
            <a:endCxn id="261" idx="0"/>
          </p:cNvCxnSpPr>
          <p:nvPr/>
        </p:nvCxnSpPr>
        <p:spPr>
          <a:xfrm>
            <a:off x="4572000" y="1414550"/>
            <a:ext cx="0" cy="1107300"/>
          </a:xfrm>
          <a:prstGeom prst="straightConnector1">
            <a:avLst/>
          </a:prstGeom>
          <a:noFill/>
          <a:ln w="9525" cap="flat" cmpd="sng">
            <a:solidFill>
              <a:srgbClr val="000000"/>
            </a:solidFill>
            <a:prstDash val="solid"/>
            <a:round/>
            <a:headEnd type="none" w="med" len="med"/>
            <a:tailEnd type="triangle" w="med" len="med"/>
          </a:ln>
        </p:spPr>
      </p:cxnSp>
      <p:sp>
        <p:nvSpPr>
          <p:cNvPr id="263" name="Google Shape;263;p48"/>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64" name="Google Shape;264;p48"/>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65" name="Google Shape;265;p48"/>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66" name="Google Shape;266;p48"/>
          <p:cNvCxnSpPr>
            <a:stCxn id="261" idx="1"/>
            <a:endCxn id="264" idx="0"/>
          </p:cNvCxnSpPr>
          <p:nvPr/>
        </p:nvCxnSpPr>
        <p:spPr>
          <a:xfrm flipH="1">
            <a:off x="2928000" y="2800350"/>
            <a:ext cx="822000" cy="828900"/>
          </a:xfrm>
          <a:prstGeom prst="curvedConnector2">
            <a:avLst/>
          </a:prstGeom>
          <a:noFill/>
          <a:ln w="9525" cap="flat" cmpd="sng">
            <a:solidFill>
              <a:srgbClr val="000000"/>
            </a:solidFill>
            <a:prstDash val="solid"/>
            <a:round/>
            <a:headEnd type="none" w="med" len="med"/>
            <a:tailEnd type="triangle" w="med" len="med"/>
          </a:ln>
        </p:spPr>
      </p:cxnSp>
      <p:cxnSp>
        <p:nvCxnSpPr>
          <p:cNvPr id="267" name="Google Shape;267;p48"/>
          <p:cNvCxnSpPr>
            <a:stCxn id="261" idx="3"/>
            <a:endCxn id="265" idx="0"/>
          </p:cNvCxnSpPr>
          <p:nvPr/>
        </p:nvCxnSpPr>
        <p:spPr>
          <a:xfrm>
            <a:off x="5394000" y="2800350"/>
            <a:ext cx="822000" cy="828900"/>
          </a:xfrm>
          <a:prstGeom prst="curvedConnector2">
            <a:avLst/>
          </a:prstGeom>
          <a:noFill/>
          <a:ln w="9525" cap="flat" cmpd="sng">
            <a:solidFill>
              <a:srgbClr val="000000"/>
            </a:solidFill>
            <a:prstDash val="solid"/>
            <a:round/>
            <a:headEnd type="none" w="med" len="med"/>
            <a:tailEnd type="triangle" w="med" len="med"/>
          </a:ln>
        </p:spPr>
      </p:cxnSp>
      <p:sp>
        <p:nvSpPr>
          <p:cNvPr id="268" name="Google Shape;268;p48"/>
          <p:cNvSpPr txBox="1"/>
          <p:nvPr/>
        </p:nvSpPr>
        <p:spPr>
          <a:xfrm>
            <a:off x="1183800" y="3070950"/>
            <a:ext cx="16881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69" name="Google Shape;269;p48"/>
          <p:cNvSpPr txBox="1"/>
          <p:nvPr/>
        </p:nvSpPr>
        <p:spPr>
          <a:xfrm>
            <a:off x="6272000" y="3070950"/>
            <a:ext cx="17715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70" name="Google Shape;270;p48"/>
          <p:cNvSpPr txBox="1"/>
          <p:nvPr/>
        </p:nvSpPr>
        <p:spPr>
          <a:xfrm>
            <a:off x="5712800" y="1020950"/>
            <a:ext cx="2594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Thesaurus van Auteursnamen</a:t>
            </a:r>
            <a:endParaRPr sz="1200">
              <a:latin typeface="Roboto"/>
              <a:ea typeface="Roboto"/>
              <a:cs typeface="Roboto"/>
              <a:sym typeface="Roboto"/>
            </a:endParaRPr>
          </a:p>
          <a:p>
            <a:pPr marL="0" lvl="0" indent="0" algn="l" rtl="0">
              <a:lnSpc>
                <a:spcPct val="115000"/>
              </a:lnSpc>
              <a:spcBef>
                <a:spcPts val="0"/>
              </a:spcBef>
              <a:spcAft>
                <a:spcPts val="0"/>
              </a:spcAft>
              <a:buNone/>
            </a:pPr>
            <a:r>
              <a:rPr lang="nl-NL" sz="1200">
                <a:latin typeface="Roboto"/>
                <a:ea typeface="Roboto"/>
                <a:cs typeface="Roboto"/>
                <a:sym typeface="Roboto"/>
              </a:rPr>
              <a:t>Wikidata</a:t>
            </a:r>
            <a:endParaRPr sz="1200">
              <a:latin typeface="Roboto"/>
              <a:ea typeface="Roboto"/>
              <a:cs typeface="Roboto"/>
              <a:sym typeface="Roboto"/>
            </a:endParaRPr>
          </a:p>
        </p:txBody>
      </p:sp>
      <p:pic>
        <p:nvPicPr>
          <p:cNvPr id="271" name="Google Shape;271;p48"/>
          <p:cNvPicPr preferRelativeResize="0"/>
          <p:nvPr/>
        </p:nvPicPr>
        <p:blipFill>
          <a:blip r:embed="rId3">
            <a:alphaModFix/>
          </a:blip>
          <a:stretch>
            <a:fillRect/>
          </a:stretch>
        </p:blipFill>
        <p:spPr>
          <a:xfrm>
            <a:off x="5537306" y="1048350"/>
            <a:ext cx="175495" cy="177900"/>
          </a:xfrm>
          <a:prstGeom prst="rect">
            <a:avLst/>
          </a:prstGeom>
          <a:noFill/>
          <a:ln>
            <a:noFill/>
          </a:ln>
        </p:spPr>
      </p:pic>
      <p:pic>
        <p:nvPicPr>
          <p:cNvPr id="272" name="Google Shape;272;p48"/>
          <p:cNvPicPr preferRelativeResize="0"/>
          <p:nvPr/>
        </p:nvPicPr>
        <p:blipFill>
          <a:blip r:embed="rId3">
            <a:alphaModFix/>
          </a:blip>
          <a:stretch>
            <a:fillRect/>
          </a:stretch>
        </p:blipFill>
        <p:spPr>
          <a:xfrm>
            <a:off x="5537306" y="1265400"/>
            <a:ext cx="175495" cy="177900"/>
          </a:xfrm>
          <a:prstGeom prst="rect">
            <a:avLst/>
          </a:prstGeom>
          <a:noFill/>
          <a:ln>
            <a:noFill/>
          </a:ln>
        </p:spPr>
      </p:pic>
      <p:sp>
        <p:nvSpPr>
          <p:cNvPr id="273" name="Google Shape;273;p48"/>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Op zoek naar termen …</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fade">
                                      <p:cBhvr>
                                        <p:cTn id="10" dur="1000"/>
                                        <p:tgtEl>
                                          <p:spTgt spid="2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4"/>
                                        </p:tgtEl>
                                        <p:attrNameLst>
                                          <p:attrName>style.visibility</p:attrName>
                                        </p:attrNameLst>
                                      </p:cBhvr>
                                      <p:to>
                                        <p:strVal val="visible"/>
                                      </p:to>
                                    </p:set>
                                    <p:animEffect transition="in" filter="fade">
                                      <p:cBhvr>
                                        <p:cTn id="15" dur="1000"/>
                                        <p:tgtEl>
                                          <p:spTgt spid="264"/>
                                        </p:tgtEl>
                                      </p:cBhvr>
                                    </p:animEffect>
                                  </p:childTnLst>
                                </p:cTn>
                              </p:par>
                              <p:par>
                                <p:cTn id="16" presetID="10" presetClass="entr" presetSubtype="0" fill="hold" nodeType="withEffect">
                                  <p:stCondLst>
                                    <p:cond delay="0"/>
                                  </p:stCondLst>
                                  <p:childTnLst>
                                    <p:set>
                                      <p:cBhvr>
                                        <p:cTn id="17" dur="1" fill="hold">
                                          <p:stCondLst>
                                            <p:cond delay="0"/>
                                          </p:stCondLst>
                                        </p:cTn>
                                        <p:tgtEl>
                                          <p:spTgt spid="266"/>
                                        </p:tgtEl>
                                        <p:attrNameLst>
                                          <p:attrName>style.visibility</p:attrName>
                                        </p:attrNameLst>
                                      </p:cBhvr>
                                      <p:to>
                                        <p:strVal val="visible"/>
                                      </p:to>
                                    </p:set>
                                    <p:animEffect transition="in" filter="fade">
                                      <p:cBhvr>
                                        <p:cTn id="18" dur="1000"/>
                                        <p:tgtEl>
                                          <p:spTgt spid="266"/>
                                        </p:tgtEl>
                                      </p:cBhvr>
                                    </p:animEffect>
                                  </p:childTnLst>
                                </p:cTn>
                              </p:par>
                              <p:par>
                                <p:cTn id="19" presetID="10" presetClass="entr" presetSubtype="0" fill="hold" nodeType="withEffect">
                                  <p:stCondLst>
                                    <p:cond delay="0"/>
                                  </p:stCondLst>
                                  <p:childTnLst>
                                    <p:set>
                                      <p:cBhvr>
                                        <p:cTn id="20" dur="1" fill="hold">
                                          <p:stCondLst>
                                            <p:cond delay="0"/>
                                          </p:stCondLst>
                                        </p:cTn>
                                        <p:tgtEl>
                                          <p:spTgt spid="267"/>
                                        </p:tgtEl>
                                        <p:attrNameLst>
                                          <p:attrName>style.visibility</p:attrName>
                                        </p:attrNameLst>
                                      </p:cBhvr>
                                      <p:to>
                                        <p:strVal val="visible"/>
                                      </p:to>
                                    </p:set>
                                    <p:animEffect transition="in" filter="fade">
                                      <p:cBhvr>
                                        <p:cTn id="21" dur="1000"/>
                                        <p:tgtEl>
                                          <p:spTgt spid="267"/>
                                        </p:tgtEl>
                                      </p:cBhvr>
                                    </p:animEffect>
                                  </p:childTnLst>
                                </p:cTn>
                              </p:par>
                              <p:par>
                                <p:cTn id="22" presetID="10" presetClass="entr" presetSubtype="0" fill="hold" nodeType="withEffect">
                                  <p:stCondLst>
                                    <p:cond delay="0"/>
                                  </p:stCondLst>
                                  <p:childTnLst>
                                    <p:set>
                                      <p:cBhvr>
                                        <p:cTn id="23" dur="1" fill="hold">
                                          <p:stCondLst>
                                            <p:cond delay="0"/>
                                          </p:stCondLst>
                                        </p:cTn>
                                        <p:tgtEl>
                                          <p:spTgt spid="268"/>
                                        </p:tgtEl>
                                        <p:attrNameLst>
                                          <p:attrName>style.visibility</p:attrName>
                                        </p:attrNameLst>
                                      </p:cBhvr>
                                      <p:to>
                                        <p:strVal val="visible"/>
                                      </p:to>
                                    </p:set>
                                    <p:animEffect transition="in" filter="fade">
                                      <p:cBhvr>
                                        <p:cTn id="24" dur="1000"/>
                                        <p:tgtEl>
                                          <p:spTgt spid="268"/>
                                        </p:tgtEl>
                                      </p:cBhvr>
                                    </p:animEffect>
                                  </p:childTnLst>
                                </p:cTn>
                              </p:par>
                              <p:par>
                                <p:cTn id="25" presetID="10" presetClass="entr" presetSubtype="0" fill="hold" nodeType="withEffect">
                                  <p:stCondLst>
                                    <p:cond delay="0"/>
                                  </p:stCondLst>
                                  <p:childTnLst>
                                    <p:set>
                                      <p:cBhvr>
                                        <p:cTn id="26" dur="1" fill="hold">
                                          <p:stCondLst>
                                            <p:cond delay="0"/>
                                          </p:stCondLst>
                                        </p:cTn>
                                        <p:tgtEl>
                                          <p:spTgt spid="269"/>
                                        </p:tgtEl>
                                        <p:attrNameLst>
                                          <p:attrName>style.visibility</p:attrName>
                                        </p:attrNameLst>
                                      </p:cBhvr>
                                      <p:to>
                                        <p:strVal val="visible"/>
                                      </p:to>
                                    </p:set>
                                    <p:animEffect transition="in" filter="fade">
                                      <p:cBhvr>
                                        <p:cTn id="27" dur="1000"/>
                                        <p:tgtEl>
                                          <p:spTgt spid="269"/>
                                        </p:tgtEl>
                                      </p:cBhvr>
                                    </p:animEffect>
                                  </p:childTnLst>
                                </p:cTn>
                              </p:par>
                              <p:par>
                                <p:cTn id="28" presetID="10" presetClass="entr" presetSubtype="0" fill="hold" nodeType="withEffect">
                                  <p:stCondLst>
                                    <p:cond delay="0"/>
                                  </p:stCondLst>
                                  <p:childTnLst>
                                    <p:set>
                                      <p:cBhvr>
                                        <p:cTn id="29" dur="1" fill="hold">
                                          <p:stCondLst>
                                            <p:cond delay="0"/>
                                          </p:stCondLst>
                                        </p:cTn>
                                        <p:tgtEl>
                                          <p:spTgt spid="265"/>
                                        </p:tgtEl>
                                        <p:attrNameLst>
                                          <p:attrName>style.visibility</p:attrName>
                                        </p:attrNameLst>
                                      </p:cBhvr>
                                      <p:to>
                                        <p:strVal val="visible"/>
                                      </p:to>
                                    </p:set>
                                    <p:animEffect transition="in" filter="fade">
                                      <p:cBhvr>
                                        <p:cTn id="30" dur="10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9"/>
          <p:cNvSpPr/>
          <p:nvPr/>
        </p:nvSpPr>
        <p:spPr>
          <a:xfrm>
            <a:off x="3750000" y="1080050"/>
            <a:ext cx="1644000" cy="334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0" name="Google Shape;280;p49"/>
          <p:cNvSpPr/>
          <p:nvPr/>
        </p:nvSpPr>
        <p:spPr>
          <a:xfrm>
            <a:off x="3750000" y="2521950"/>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Termennetwerk</a:t>
            </a:r>
            <a:endParaRPr sz="1200">
              <a:solidFill>
                <a:schemeClr val="lt1"/>
              </a:solidFill>
              <a:latin typeface="Roboto"/>
              <a:ea typeface="Roboto"/>
              <a:cs typeface="Roboto"/>
              <a:sym typeface="Roboto"/>
            </a:endParaRPr>
          </a:p>
        </p:txBody>
      </p:sp>
      <p:cxnSp>
        <p:nvCxnSpPr>
          <p:cNvPr id="281" name="Google Shape;281;p49"/>
          <p:cNvCxnSpPr>
            <a:stCxn id="279" idx="2"/>
            <a:endCxn id="280" idx="0"/>
          </p:cNvCxnSpPr>
          <p:nvPr/>
        </p:nvCxnSpPr>
        <p:spPr>
          <a:xfrm>
            <a:off x="4572000" y="1414550"/>
            <a:ext cx="0" cy="1107300"/>
          </a:xfrm>
          <a:prstGeom prst="straightConnector1">
            <a:avLst/>
          </a:prstGeom>
          <a:noFill/>
          <a:ln w="9525" cap="flat" cmpd="sng">
            <a:solidFill>
              <a:srgbClr val="000000"/>
            </a:solidFill>
            <a:prstDash val="solid"/>
            <a:round/>
            <a:headEnd type="triangle" w="med" len="med"/>
            <a:tailEnd type="none" w="med" len="med"/>
          </a:ln>
        </p:spPr>
      </p:cxnSp>
      <p:sp>
        <p:nvSpPr>
          <p:cNvPr id="282" name="Google Shape;282;p49"/>
          <p:cNvSpPr txBox="1"/>
          <p:nvPr/>
        </p:nvSpPr>
        <p:spPr>
          <a:xfrm>
            <a:off x="3749950" y="7606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000">
                <a:latin typeface="Roboto"/>
                <a:ea typeface="Roboto"/>
                <a:cs typeface="Roboto"/>
                <a:sym typeface="Roboto"/>
              </a:rPr>
              <a:t>Geportretteerde:</a:t>
            </a:r>
            <a:endParaRPr sz="1000" b="1">
              <a:latin typeface="Roboto"/>
              <a:ea typeface="Roboto"/>
              <a:cs typeface="Roboto"/>
              <a:sym typeface="Roboto"/>
            </a:endParaRPr>
          </a:p>
        </p:txBody>
      </p:sp>
      <p:sp>
        <p:nvSpPr>
          <p:cNvPr id="283" name="Google Shape;283;p49"/>
          <p:cNvSpPr txBox="1"/>
          <p:nvPr/>
        </p:nvSpPr>
        <p:spPr>
          <a:xfrm>
            <a:off x="4724400" y="2002850"/>
            <a:ext cx="3815700" cy="45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 (geharmoniseerd)</a:t>
            </a:r>
            <a:endParaRPr sz="1200">
              <a:latin typeface="Roboto"/>
              <a:ea typeface="Roboto"/>
              <a:cs typeface="Roboto"/>
              <a:sym typeface="Roboto"/>
            </a:endParaRPr>
          </a:p>
        </p:txBody>
      </p:sp>
      <p:sp>
        <p:nvSpPr>
          <p:cNvPr id="284" name="Google Shape;284;p49"/>
          <p:cNvSpPr/>
          <p:nvPr/>
        </p:nvSpPr>
        <p:spPr>
          <a:xfrm>
            <a:off x="2105950"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Thesaurus van Auteursnamen</a:t>
            </a:r>
            <a:endParaRPr sz="1200">
              <a:solidFill>
                <a:schemeClr val="lt1"/>
              </a:solidFill>
              <a:latin typeface="Roboto"/>
              <a:ea typeface="Roboto"/>
              <a:cs typeface="Roboto"/>
              <a:sym typeface="Roboto"/>
            </a:endParaRPr>
          </a:p>
        </p:txBody>
      </p:sp>
      <p:sp>
        <p:nvSpPr>
          <p:cNvPr id="285" name="Google Shape;285;p49"/>
          <p:cNvSpPr/>
          <p:nvPr/>
        </p:nvSpPr>
        <p:spPr>
          <a:xfrm>
            <a:off x="5394025" y="3629338"/>
            <a:ext cx="1644000" cy="556800"/>
          </a:xfrm>
          <a:prstGeom prst="roundRect">
            <a:avLst>
              <a:gd name="adj" fmla="val 16667"/>
            </a:avLst>
          </a:prstGeom>
          <a:solidFill>
            <a:srgbClr val="FA7822"/>
          </a:solidFill>
          <a:ln w="9525" cap="flat" cmpd="sng">
            <a:solidFill>
              <a:srgbClr val="FA78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nl-NL" sz="1200">
                <a:solidFill>
                  <a:schemeClr val="lt1"/>
                </a:solidFill>
                <a:latin typeface="Roboto"/>
                <a:ea typeface="Roboto"/>
                <a:cs typeface="Roboto"/>
                <a:sym typeface="Roboto"/>
              </a:rPr>
              <a:t>Wikidata</a:t>
            </a:r>
            <a:endParaRPr sz="1200">
              <a:solidFill>
                <a:schemeClr val="lt1"/>
              </a:solidFill>
              <a:latin typeface="Roboto"/>
              <a:ea typeface="Roboto"/>
              <a:cs typeface="Roboto"/>
              <a:sym typeface="Roboto"/>
            </a:endParaRPr>
          </a:p>
        </p:txBody>
      </p:sp>
      <p:cxnSp>
        <p:nvCxnSpPr>
          <p:cNvPr id="286" name="Google Shape;286;p49"/>
          <p:cNvCxnSpPr>
            <a:stCxn id="280" idx="1"/>
            <a:endCxn id="284" idx="0"/>
          </p:cNvCxnSpPr>
          <p:nvPr/>
        </p:nvCxnSpPr>
        <p:spPr>
          <a:xfrm flipH="1">
            <a:off x="2928000" y="2800350"/>
            <a:ext cx="822000" cy="828900"/>
          </a:xfrm>
          <a:prstGeom prst="curvedConnector2">
            <a:avLst/>
          </a:prstGeom>
          <a:noFill/>
          <a:ln w="9525" cap="flat" cmpd="sng">
            <a:solidFill>
              <a:srgbClr val="000000"/>
            </a:solidFill>
            <a:prstDash val="solid"/>
            <a:round/>
            <a:headEnd type="triangle" w="med" len="med"/>
            <a:tailEnd type="none" w="med" len="med"/>
          </a:ln>
        </p:spPr>
      </p:cxnSp>
      <p:cxnSp>
        <p:nvCxnSpPr>
          <p:cNvPr id="287" name="Google Shape;287;p49"/>
          <p:cNvCxnSpPr>
            <a:stCxn id="280" idx="3"/>
            <a:endCxn id="285" idx="0"/>
          </p:cNvCxnSpPr>
          <p:nvPr/>
        </p:nvCxnSpPr>
        <p:spPr>
          <a:xfrm>
            <a:off x="5394000" y="2800350"/>
            <a:ext cx="822000" cy="828900"/>
          </a:xfrm>
          <a:prstGeom prst="curvedConnector2">
            <a:avLst/>
          </a:prstGeom>
          <a:noFill/>
          <a:ln w="9525" cap="flat" cmpd="sng">
            <a:solidFill>
              <a:srgbClr val="000000"/>
            </a:solidFill>
            <a:prstDash val="solid"/>
            <a:round/>
            <a:headEnd type="triangle" w="med" len="med"/>
            <a:tailEnd type="none" w="med" len="med"/>
          </a:ln>
        </p:spPr>
      </p:cxnSp>
      <p:sp>
        <p:nvSpPr>
          <p:cNvPr id="288" name="Google Shape;288;p49"/>
          <p:cNvSpPr txBox="1"/>
          <p:nvPr/>
        </p:nvSpPr>
        <p:spPr>
          <a:xfrm>
            <a:off x="1408000" y="3070950"/>
            <a:ext cx="1463700" cy="2877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89" name="Google Shape;289;p49"/>
          <p:cNvSpPr txBox="1"/>
          <p:nvPr/>
        </p:nvSpPr>
        <p:spPr>
          <a:xfrm>
            <a:off x="6272000" y="3070950"/>
            <a:ext cx="17091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Gevonden termen</a:t>
            </a:r>
            <a:endParaRPr sz="1200" b="1">
              <a:latin typeface="Roboto"/>
              <a:ea typeface="Roboto"/>
              <a:cs typeface="Roboto"/>
              <a:sym typeface="Roboto"/>
            </a:endParaRPr>
          </a:p>
        </p:txBody>
      </p:sp>
      <p:sp>
        <p:nvSpPr>
          <p:cNvPr id="290" name="Google Shape;290;p49"/>
          <p:cNvSpPr txBox="1"/>
          <p:nvPr/>
        </p:nvSpPr>
        <p:spPr>
          <a:xfrm>
            <a:off x="3750000" y="1103450"/>
            <a:ext cx="1644000" cy="287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a:latin typeface="Roboto"/>
                <a:ea typeface="Roboto"/>
                <a:cs typeface="Roboto"/>
                <a:sym typeface="Roboto"/>
              </a:rPr>
              <a:t>Jacques van Marken</a:t>
            </a:r>
            <a:endParaRPr sz="1200" b="1">
              <a:latin typeface="Roboto"/>
              <a:ea typeface="Roboto"/>
              <a:cs typeface="Roboto"/>
              <a:sym typeface="Roboto"/>
            </a:endParaRPr>
          </a:p>
        </p:txBody>
      </p:sp>
      <p:sp>
        <p:nvSpPr>
          <p:cNvPr id="291" name="Google Shape;291;p49"/>
          <p:cNvSpPr/>
          <p:nvPr/>
        </p:nvSpPr>
        <p:spPr>
          <a:xfrm>
            <a:off x="649000" y="1821350"/>
            <a:ext cx="7809966" cy="177876"/>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2" name="Google Shape;292;p49"/>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ctr" rtl="0">
              <a:spcBef>
                <a:spcPts val="0"/>
              </a:spcBef>
              <a:spcAft>
                <a:spcPts val="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0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par>
                                <p:cTn id="11" presetID="10"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animEffect transition="in" filter="fade">
                                      <p:cBhvr>
                                        <p:cTn id="13" dur="1000"/>
                                        <p:tgtEl>
                                          <p:spTgt spid="283"/>
                                        </p:tgtEl>
                                      </p:cBhvr>
                                    </p:animEffect>
                                  </p:childTnLst>
                                </p:cTn>
                              </p:par>
                              <p:par>
                                <p:cTn id="14" presetID="10" presetClass="entr" presetSubtype="0" fill="hold" nodeType="withEffect">
                                  <p:stCondLst>
                                    <p:cond delay="0"/>
                                  </p:stCondLst>
                                  <p:childTnLst>
                                    <p:set>
                                      <p:cBhvr>
                                        <p:cTn id="15" dur="1" fill="hold">
                                          <p:stCondLst>
                                            <p:cond delay="0"/>
                                          </p:stCondLst>
                                        </p:cTn>
                                        <p:tgtEl>
                                          <p:spTgt spid="281"/>
                                        </p:tgtEl>
                                        <p:attrNameLst>
                                          <p:attrName>style.visibility</p:attrName>
                                        </p:attrNameLst>
                                      </p:cBhvr>
                                      <p:to>
                                        <p:strVal val="visible"/>
                                      </p:to>
                                    </p:set>
                                    <p:animEffect transition="in" filter="fade">
                                      <p:cBhvr>
                                        <p:cTn id="16" dur="1000"/>
                                        <p:tgtEl>
                                          <p:spTgt spid="281"/>
                                        </p:tgtEl>
                                      </p:cBhvr>
                                    </p:animEffect>
                                  </p:childTnLst>
                                </p:cTn>
                              </p:par>
                              <p:par>
                                <p:cTn id="17" presetID="10" presetClass="entr" presetSubtype="0" fill="hold" nodeType="withEffect">
                                  <p:stCondLst>
                                    <p:cond delay="0"/>
                                  </p:stCondLst>
                                  <p:childTnLst>
                                    <p:set>
                                      <p:cBhvr>
                                        <p:cTn id="18" dur="1" fill="hold">
                                          <p:stCondLst>
                                            <p:cond delay="0"/>
                                          </p:stCondLst>
                                        </p:cTn>
                                        <p:tgtEl>
                                          <p:spTgt spid="290"/>
                                        </p:tgtEl>
                                        <p:attrNameLst>
                                          <p:attrName>style.visibility</p:attrName>
                                        </p:attrNameLst>
                                      </p:cBhvr>
                                      <p:to>
                                        <p:strVal val="visible"/>
                                      </p:to>
                                    </p:set>
                                    <p:animEffect transition="in" filter="fade">
                                      <p:cBhvr>
                                        <p:cTn id="19"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6" name="Afbeelding 5">
            <a:extLst>
              <a:ext uri="{FF2B5EF4-FFF2-40B4-BE49-F238E27FC236}">
                <a16:creationId xmlns:a16="http://schemas.microsoft.com/office/drawing/2014/main" id="{71EBC2D4-34C9-67BF-6123-E13578041541}"/>
              </a:ext>
            </a:extLst>
          </p:cNvPr>
          <p:cNvPicPr>
            <a:picLocks noChangeAspect="1"/>
          </p:cNvPicPr>
          <p:nvPr/>
        </p:nvPicPr>
        <p:blipFill>
          <a:blip r:embed="rId3"/>
          <a:stretch>
            <a:fillRect/>
          </a:stretch>
        </p:blipFill>
        <p:spPr>
          <a:xfrm>
            <a:off x="75501" y="411071"/>
            <a:ext cx="9144000" cy="2526113"/>
          </a:xfrm>
          <a:prstGeom prst="rect">
            <a:avLst/>
          </a:prstGeom>
        </p:spPr>
      </p:pic>
      <p:grpSp>
        <p:nvGrpSpPr>
          <p:cNvPr id="2" name="Groep 1">
            <a:extLst>
              <a:ext uri="{FF2B5EF4-FFF2-40B4-BE49-F238E27FC236}">
                <a16:creationId xmlns:a16="http://schemas.microsoft.com/office/drawing/2014/main" id="{327BC0F6-D50E-E292-DA44-FBC60AA40981}"/>
              </a:ext>
            </a:extLst>
          </p:cNvPr>
          <p:cNvGrpSpPr/>
          <p:nvPr/>
        </p:nvGrpSpPr>
        <p:grpSpPr>
          <a:xfrm>
            <a:off x="3112312" y="2571750"/>
            <a:ext cx="4116643" cy="2373186"/>
            <a:chOff x="5609460" y="1754555"/>
            <a:chExt cx="3274501" cy="4085059"/>
          </a:xfrm>
        </p:grpSpPr>
        <p:sp>
          <p:nvSpPr>
            <p:cNvPr id="301" name="Google Shape;301;p50"/>
            <p:cNvSpPr/>
            <p:nvPr/>
          </p:nvSpPr>
          <p:spPr>
            <a:xfrm rot="5400000">
              <a:off x="5204181" y="2159835"/>
              <a:ext cx="4085059" cy="3274500"/>
            </a:xfrm>
            <a:prstGeom prst="wedgeRoundRectCallout">
              <a:avLst>
                <a:gd name="adj1" fmla="val -66200"/>
                <a:gd name="adj2" fmla="val -20443"/>
                <a:gd name="adj3" fmla="val 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0"/>
            <p:cNvSpPr txBox="1"/>
            <p:nvPr/>
          </p:nvSpPr>
          <p:spPr>
            <a:xfrm>
              <a:off x="5609460" y="1767610"/>
              <a:ext cx="3204000" cy="405895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000" b="1" dirty="0">
                  <a:latin typeface="Roboto"/>
                  <a:ea typeface="Roboto"/>
                  <a:cs typeface="Roboto"/>
                  <a:sym typeface="Roboto"/>
                </a:rPr>
                <a:t>Marken, J.C. van (Jr. ; 1845-1906)</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Thesaurus van Auteursnamen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chemicus-ondernemer</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 </a:t>
              </a:r>
              <a:r>
                <a:rPr lang="nl-NL" sz="1000" dirty="0">
                  <a:latin typeface="Roboto"/>
                  <a:ea typeface="Roboto"/>
                  <a:cs typeface="Roboto"/>
                  <a:sym typeface="Roboto"/>
                </a:rPr>
                <a:t>/</a:t>
              </a:r>
              <a:r>
                <a:rPr lang="nl-NL" sz="1000" i="1" dirty="0">
                  <a:latin typeface="Roboto"/>
                  <a:ea typeface="Roboto"/>
                  <a:cs typeface="Roboto"/>
                  <a:sym typeface="Roboto"/>
                </a:rPr>
                <a:t> </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i="1" dirty="0">
                  <a:latin typeface="Roboto"/>
                  <a:ea typeface="Roboto"/>
                  <a:cs typeface="Roboto"/>
                  <a:sym typeface="Roboto"/>
                </a:rPr>
                <a:t>      Marken, Jacques van </a:t>
              </a:r>
              <a:r>
                <a:rPr lang="nl-NL" sz="1000" dirty="0">
                  <a:latin typeface="Roboto"/>
                  <a:ea typeface="Roboto"/>
                  <a:cs typeface="Roboto"/>
                  <a:sym typeface="Roboto"/>
                </a:rPr>
                <a:t>/</a:t>
              </a:r>
              <a:r>
                <a:rPr lang="nl-NL" sz="1000" i="1" dirty="0">
                  <a:latin typeface="Roboto"/>
                  <a:ea typeface="Roboto"/>
                  <a:cs typeface="Roboto"/>
                  <a:sym typeface="Roboto"/>
                </a:rPr>
                <a:t> Marken, Jacob Cornelis van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http://data.bibliotheken.nl/id/thes/p068747373</a:t>
              </a:r>
              <a:endParaRPr sz="1000" dirty="0">
                <a:latin typeface="Roboto"/>
                <a:ea typeface="Roboto"/>
                <a:cs typeface="Roboto"/>
                <a:sym typeface="Roboto"/>
              </a:endParaRPr>
            </a:p>
            <a:p>
              <a:pPr marL="0" lvl="0" indent="0" algn="l" rtl="0">
                <a:lnSpc>
                  <a:spcPct val="115000"/>
                </a:lnSpc>
                <a:spcBef>
                  <a:spcPts val="0"/>
                </a:spcBef>
                <a:spcAft>
                  <a:spcPts val="0"/>
                </a:spcAft>
                <a:buNone/>
              </a:pP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b="1" dirty="0">
                  <a:latin typeface="Roboto"/>
                  <a:ea typeface="Roboto"/>
                  <a:cs typeface="Roboto"/>
                  <a:sym typeface="Roboto"/>
                </a:rPr>
                <a:t>Jacques van Marken</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Terminologiebron: </a:t>
              </a:r>
              <a:r>
                <a:rPr lang="nl-NL" sz="1000" i="1" dirty="0">
                  <a:latin typeface="Roboto"/>
                  <a:ea typeface="Roboto"/>
                  <a:cs typeface="Roboto"/>
                  <a:sym typeface="Roboto"/>
                </a:rPr>
                <a:t>Wikidata</a:t>
              </a:r>
              <a:endParaRPr sz="1000"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Omschrijving: </a:t>
              </a:r>
              <a:r>
                <a:rPr lang="nl-NL" sz="1000" i="1" dirty="0">
                  <a:latin typeface="Roboto"/>
                  <a:ea typeface="Roboto"/>
                  <a:cs typeface="Roboto"/>
                  <a:sym typeface="Roboto"/>
                </a:rPr>
                <a:t>Nederlands ondernemer (1845-1906)</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Alternatieve labels: </a:t>
              </a:r>
              <a:r>
                <a:rPr lang="nl-NL" sz="1000" i="1" dirty="0">
                  <a:latin typeface="Roboto"/>
                  <a:ea typeface="Roboto"/>
                  <a:cs typeface="Roboto"/>
                  <a:sym typeface="Roboto"/>
                </a:rPr>
                <a:t>J.C. van Marken</a:t>
              </a:r>
              <a:endParaRPr sz="1000" i="1" dirty="0">
                <a:latin typeface="Roboto"/>
                <a:ea typeface="Roboto"/>
                <a:cs typeface="Roboto"/>
                <a:sym typeface="Roboto"/>
              </a:endParaRPr>
            </a:p>
            <a:p>
              <a:pPr marL="0" lvl="0" indent="0" algn="l" rtl="0">
                <a:lnSpc>
                  <a:spcPct val="115000"/>
                </a:lnSpc>
                <a:spcBef>
                  <a:spcPts val="0"/>
                </a:spcBef>
                <a:spcAft>
                  <a:spcPts val="0"/>
                </a:spcAft>
                <a:buNone/>
              </a:pPr>
              <a:r>
                <a:rPr lang="nl-NL" sz="1000" dirty="0">
                  <a:latin typeface="Roboto"/>
                  <a:ea typeface="Roboto"/>
                  <a:cs typeface="Roboto"/>
                  <a:sym typeface="Roboto"/>
                </a:rPr>
                <a:t>  URI: </a:t>
              </a:r>
              <a:r>
                <a:rPr lang="nl-NL" sz="1000" i="1" dirty="0">
                  <a:latin typeface="Roboto"/>
                  <a:ea typeface="Roboto"/>
                  <a:cs typeface="Roboto"/>
                  <a:sym typeface="Roboto"/>
                </a:rPr>
                <a:t>http://www.wikidata.org/entity/Q1595877</a:t>
              </a:r>
              <a:endParaRPr sz="1000" dirty="0">
                <a:latin typeface="Roboto"/>
                <a:ea typeface="Roboto"/>
                <a:cs typeface="Roboto"/>
                <a:sym typeface="Roboto"/>
              </a:endParaRPr>
            </a:p>
          </p:txBody>
        </p:sp>
      </p:grpSp>
      <p:sp>
        <p:nvSpPr>
          <p:cNvPr id="304" name="Google Shape;304;p50"/>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Op zoek naar termen …</a:t>
            </a:r>
            <a:endParaRPr sz="2000"/>
          </a:p>
          <a:p>
            <a:pPr marL="0" lvl="0" indent="0" algn="l" rtl="0">
              <a:spcBef>
                <a:spcPts val="0"/>
              </a:spcBef>
              <a:spcAft>
                <a:spcPts val="0"/>
              </a:spcAft>
              <a:buNone/>
            </a:pP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1"/>
          <p:cNvSpPr/>
          <p:nvPr/>
        </p:nvSpPr>
        <p:spPr>
          <a:xfrm rot="-5400000">
            <a:off x="2122600" y="-509175"/>
            <a:ext cx="479400" cy="4036200"/>
          </a:xfrm>
          <a:prstGeom prst="wedgeRoundRectCallout">
            <a:avLst>
              <a:gd name="adj1" fmla="val -109814"/>
              <a:gd name="adj2" fmla="val 19313"/>
              <a:gd name="adj3" fmla="val 0"/>
            </a:avLst>
          </a:prstGeom>
          <a:solidFill>
            <a:srgbClr val="FA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51"/>
          <p:cNvPicPr preferRelativeResize="0"/>
          <p:nvPr/>
        </p:nvPicPr>
        <p:blipFill>
          <a:blip r:embed="rId3">
            <a:alphaModFix/>
          </a:blip>
          <a:stretch>
            <a:fillRect/>
          </a:stretch>
        </p:blipFill>
        <p:spPr>
          <a:xfrm>
            <a:off x="4729050" y="0"/>
            <a:ext cx="4433076" cy="5143500"/>
          </a:xfrm>
          <a:prstGeom prst="rect">
            <a:avLst/>
          </a:prstGeom>
          <a:noFill/>
          <a:ln>
            <a:noFill/>
          </a:ln>
        </p:spPr>
      </p:pic>
      <p:sp>
        <p:nvSpPr>
          <p:cNvPr id="311" name="Google Shape;311;p51"/>
          <p:cNvSpPr txBox="1"/>
          <p:nvPr/>
        </p:nvSpPr>
        <p:spPr>
          <a:xfrm>
            <a:off x="344200" y="2049950"/>
            <a:ext cx="4384800" cy="18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Geportretteerde: </a:t>
            </a:r>
            <a:r>
              <a:rPr lang="nl-NL" sz="1500" u="sng" dirty="0">
                <a:solidFill>
                  <a:srgbClr val="40368C"/>
                </a:solidFill>
                <a:latin typeface="Poppins"/>
                <a:ea typeface="Poppins"/>
                <a:cs typeface="Poppins"/>
                <a:sym typeface="Poppins"/>
                <a:hlinkClick r:id="rId4"/>
              </a:rPr>
              <a:t>Jacques van Marken</a:t>
            </a:r>
            <a:endParaRPr sz="1500"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Type: </a:t>
            </a:r>
            <a:r>
              <a:rPr lang="nl-NL" sz="1500" u="sng" dirty="0">
                <a:solidFill>
                  <a:srgbClr val="40368C"/>
                </a:solidFill>
                <a:latin typeface="Poppins"/>
                <a:ea typeface="Poppins"/>
                <a:cs typeface="Poppins"/>
                <a:sym typeface="Poppins"/>
                <a:hlinkClick r:id="rId5"/>
              </a:rPr>
              <a:t>tekening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Vervaardiger: </a:t>
            </a:r>
            <a:r>
              <a:rPr lang="nl-NL" sz="1500" u="sng" dirty="0">
                <a:solidFill>
                  <a:srgbClr val="40368C"/>
                </a:solidFill>
                <a:latin typeface="Poppins"/>
                <a:ea typeface="Poppins"/>
                <a:cs typeface="Poppins"/>
                <a:sym typeface="Poppins"/>
                <a:hlinkClick r:id="rId6"/>
              </a:rPr>
              <a:t>Hendrik Johannes Haverman</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Plaats van vervaardiging: </a:t>
            </a:r>
            <a:r>
              <a:rPr lang="nl-NL" sz="1500" u="sng" dirty="0">
                <a:solidFill>
                  <a:srgbClr val="40368C"/>
                </a:solidFill>
                <a:latin typeface="Poppins"/>
                <a:ea typeface="Poppins"/>
                <a:cs typeface="Poppins"/>
                <a:sym typeface="Poppins"/>
                <a:hlinkClick r:id="rId7"/>
              </a:rPr>
              <a:t>Den Haag</a:t>
            </a:r>
            <a:endParaRPr sz="1500" u="sng" dirty="0">
              <a:solidFill>
                <a:srgbClr val="40368C"/>
              </a:solidFill>
              <a:latin typeface="Poppins"/>
              <a:ea typeface="Poppins"/>
              <a:cs typeface="Poppins"/>
              <a:sym typeface="Poppins"/>
            </a:endParaRPr>
          </a:p>
          <a:p>
            <a:pPr marL="0" lvl="0" indent="0" algn="l" rtl="0">
              <a:lnSpc>
                <a:spcPct val="115000"/>
              </a:lnSpc>
              <a:spcBef>
                <a:spcPts val="0"/>
              </a:spcBef>
              <a:spcAft>
                <a:spcPts val="0"/>
              </a:spcAft>
              <a:buNone/>
            </a:pPr>
            <a:r>
              <a:rPr lang="nl-NL" sz="1500" dirty="0">
                <a:solidFill>
                  <a:srgbClr val="40368C"/>
                </a:solidFill>
                <a:latin typeface="Poppins"/>
                <a:ea typeface="Poppins"/>
                <a:cs typeface="Poppins"/>
                <a:sym typeface="Poppins"/>
              </a:rPr>
              <a:t>Trefwoord: </a:t>
            </a:r>
            <a:r>
              <a:rPr lang="nl-NL" sz="1500" u="sng" dirty="0">
                <a:solidFill>
                  <a:srgbClr val="40368C"/>
                </a:solidFill>
                <a:latin typeface="Poppins"/>
                <a:ea typeface="Poppins"/>
                <a:cs typeface="Poppins"/>
                <a:sym typeface="Poppins"/>
                <a:hlinkClick r:id="rId8"/>
              </a:rPr>
              <a:t>portretten</a:t>
            </a:r>
            <a:endParaRPr sz="1500" u="sng" dirty="0">
              <a:solidFill>
                <a:srgbClr val="40368C"/>
              </a:solidFill>
              <a:latin typeface="Poppins"/>
              <a:ea typeface="Poppins"/>
              <a:cs typeface="Poppins"/>
              <a:sym typeface="Poppins"/>
            </a:endParaRPr>
          </a:p>
        </p:txBody>
      </p:sp>
      <p:sp>
        <p:nvSpPr>
          <p:cNvPr id="312" name="Google Shape;312;p51"/>
          <p:cNvSpPr txBox="1"/>
          <p:nvPr/>
        </p:nvSpPr>
        <p:spPr>
          <a:xfrm>
            <a:off x="475350" y="1346925"/>
            <a:ext cx="3796500" cy="34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nl-NL" sz="1200" i="1" dirty="0">
                <a:solidFill>
                  <a:srgbClr val="FFFFFF"/>
                </a:solidFill>
                <a:latin typeface="Poppins"/>
                <a:ea typeface="Poppins"/>
                <a:cs typeface="Poppins"/>
                <a:sym typeface="Poppins"/>
              </a:rPr>
              <a:t>http://data.bibliotheken.nl/id/thes/p068747373</a:t>
            </a:r>
            <a:endParaRPr sz="1200" dirty="0">
              <a:solidFill>
                <a:srgbClr val="FFFFFF"/>
              </a:solidFill>
              <a:latin typeface="Poppins"/>
              <a:ea typeface="Poppins"/>
              <a:cs typeface="Poppins"/>
              <a:sym typeface="Poppins"/>
            </a:endParaRPr>
          </a:p>
        </p:txBody>
      </p:sp>
      <p:sp>
        <p:nvSpPr>
          <p:cNvPr id="313" name="Google Shape;313;p51"/>
          <p:cNvSpPr txBox="1">
            <a:spLocks noGrp="1"/>
          </p:cNvSpPr>
          <p:nvPr>
            <p:ph type="title"/>
          </p:nvPr>
        </p:nvSpPr>
        <p:spPr>
          <a:xfrm>
            <a:off x="344200" y="0"/>
            <a:ext cx="8799900" cy="622200"/>
          </a:xfrm>
          <a:prstGeom prst="rect">
            <a:avLst/>
          </a:prstGeom>
        </p:spPr>
        <p:txBody>
          <a:bodyPr spcFirstLastPara="1" wrap="square" lIns="91425" tIns="180000" rIns="91425" bIns="91425" anchor="t" anchorCtr="0">
            <a:noAutofit/>
          </a:bodyPr>
          <a:lstStyle/>
          <a:p>
            <a:pPr marL="0" lvl="0" indent="0" algn="l" rtl="0">
              <a:spcBef>
                <a:spcPts val="0"/>
              </a:spcBef>
              <a:spcAft>
                <a:spcPts val="0"/>
              </a:spcAft>
              <a:buNone/>
            </a:pPr>
            <a:r>
              <a:rPr lang="nl-NL" sz="2000"/>
              <a:t>Van literals naar links</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par>
                                <p:cTn id="8" presetID="10" presetClass="entr" presetSubtype="0" fill="hold" nodeType="withEffect">
                                  <p:stCondLst>
                                    <p:cond delay="0"/>
                                  </p:stCondLst>
                                  <p:childTnLst>
                                    <p:set>
                                      <p:cBhvr>
                                        <p:cTn id="9" dur="1" fill="hold">
                                          <p:stCondLst>
                                            <p:cond delay="0"/>
                                          </p:stCondLst>
                                        </p:cTn>
                                        <p:tgtEl>
                                          <p:spTgt spid="312"/>
                                        </p:tgtEl>
                                        <p:attrNameLst>
                                          <p:attrName>style.visibility</p:attrName>
                                        </p:attrNameLst>
                                      </p:cBhvr>
                                      <p:to>
                                        <p:strVal val="visible"/>
                                      </p:to>
                                    </p:set>
                                    <p:animEffect transition="in" filter="fade">
                                      <p:cBhvr>
                                        <p:cTn id="10" dur="10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52"/>
          <p:cNvPicPr preferRelativeResize="0"/>
          <p:nvPr/>
        </p:nvPicPr>
        <p:blipFill rotWithShape="1">
          <a:blip r:embed="rId3">
            <a:alphaModFix/>
          </a:blip>
          <a:srcRect t="258" b="248"/>
          <a:stretch/>
        </p:blipFill>
        <p:spPr>
          <a:xfrm>
            <a:off x="931500" y="1256502"/>
            <a:ext cx="1183696" cy="1183696"/>
          </a:xfrm>
          <a:prstGeom prst="rect">
            <a:avLst/>
          </a:prstGeom>
          <a:noFill/>
          <a:ln>
            <a:noFill/>
          </a:ln>
          <a:effectLst>
            <a:outerShdw blurRad="214313" dist="47625" dir="5400000" algn="bl" rotWithShape="0">
              <a:srgbClr val="000000">
                <a:alpha val="50000"/>
              </a:srgbClr>
            </a:outerShdw>
          </a:effectLst>
        </p:spPr>
      </p:pic>
      <p:pic>
        <p:nvPicPr>
          <p:cNvPr id="319" name="Google Shape;319;p52"/>
          <p:cNvPicPr preferRelativeResize="0"/>
          <p:nvPr/>
        </p:nvPicPr>
        <p:blipFill rotWithShape="1">
          <a:blip r:embed="rId4">
            <a:alphaModFix/>
          </a:blip>
          <a:srcRect t="179" b="179"/>
          <a:stretch/>
        </p:blipFill>
        <p:spPr>
          <a:xfrm>
            <a:off x="7028837" y="1256502"/>
            <a:ext cx="1183695" cy="1183695"/>
          </a:xfrm>
          <a:prstGeom prst="rect">
            <a:avLst/>
          </a:prstGeom>
          <a:noFill/>
          <a:ln>
            <a:noFill/>
          </a:ln>
          <a:effectLst>
            <a:outerShdw blurRad="214313" dist="47625" dir="5400000" algn="bl" rotWithShape="0">
              <a:srgbClr val="000000">
                <a:alpha val="50000"/>
              </a:srgbClr>
            </a:outerShdw>
          </a:effectLst>
        </p:spPr>
      </p:pic>
      <p:pic>
        <p:nvPicPr>
          <p:cNvPr id="320" name="Google Shape;320;p52"/>
          <p:cNvPicPr preferRelativeResize="0"/>
          <p:nvPr/>
        </p:nvPicPr>
        <p:blipFill rotWithShape="1">
          <a:blip r:embed="rId5">
            <a:alphaModFix/>
          </a:blip>
          <a:srcRect t="179" b="179"/>
          <a:stretch/>
        </p:blipFill>
        <p:spPr>
          <a:xfrm>
            <a:off x="3980156" y="1256502"/>
            <a:ext cx="1183695" cy="1183695"/>
          </a:xfrm>
          <a:prstGeom prst="rect">
            <a:avLst/>
          </a:prstGeom>
          <a:noFill/>
          <a:ln>
            <a:noFill/>
          </a:ln>
          <a:effectLst>
            <a:outerShdw blurRad="214313" dist="47625" dir="5400000" algn="bl" rotWithShape="0">
              <a:srgbClr val="000000">
                <a:alpha val="50000"/>
              </a:srgbClr>
            </a:outerShdw>
          </a:effectLst>
        </p:spPr>
      </p:pic>
      <p:sp>
        <p:nvSpPr>
          <p:cNvPr id="321" name="Google Shape;321;p52"/>
          <p:cNvSpPr txBox="1"/>
          <p:nvPr/>
        </p:nvSpPr>
        <p:spPr>
          <a:xfrm>
            <a:off x="3143850" y="812263"/>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b="1" i="1" dirty="0">
              <a:latin typeface="Roboto"/>
              <a:ea typeface="Roboto"/>
              <a:cs typeface="Roboto"/>
              <a:sym typeface="Roboto"/>
            </a:endParaRPr>
          </a:p>
        </p:txBody>
      </p:sp>
      <p:sp>
        <p:nvSpPr>
          <p:cNvPr id="322" name="Google Shape;322;p52"/>
          <p:cNvSpPr txBox="1"/>
          <p:nvPr/>
        </p:nvSpPr>
        <p:spPr>
          <a:xfrm>
            <a:off x="11407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Agneta Matthes</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http://www.wikidata.org/entity/Q95451</a:t>
            </a:r>
            <a:endParaRPr sz="1100" b="1" i="1">
              <a:latin typeface="Roboto"/>
              <a:ea typeface="Roboto"/>
              <a:cs typeface="Roboto"/>
              <a:sym typeface="Roboto"/>
            </a:endParaRPr>
          </a:p>
        </p:txBody>
      </p:sp>
      <p:sp>
        <p:nvSpPr>
          <p:cNvPr id="323" name="Google Shape;323;p52"/>
          <p:cNvSpPr txBox="1"/>
          <p:nvPr/>
        </p:nvSpPr>
        <p:spPr>
          <a:xfrm>
            <a:off x="6211425" y="81227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Gist- en Spiritusfabriek</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http://www.wikidata.org/entity/Q2347054</a:t>
            </a:r>
            <a:endParaRPr sz="1100" b="1" i="1">
              <a:latin typeface="Roboto"/>
              <a:ea typeface="Roboto"/>
              <a:cs typeface="Roboto"/>
              <a:sym typeface="Roboto"/>
            </a:endParaRPr>
          </a:p>
        </p:txBody>
      </p:sp>
      <p:sp>
        <p:nvSpPr>
          <p:cNvPr id="324" name="Google Shape;324;p52"/>
          <p:cNvSpPr txBox="1"/>
          <p:nvPr/>
        </p:nvSpPr>
        <p:spPr>
          <a:xfrm>
            <a:off x="145707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dirty="0">
                <a:latin typeface="Roboto"/>
                <a:ea typeface="Roboto"/>
                <a:cs typeface="Roboto"/>
                <a:sym typeface="Roboto"/>
              </a:rPr>
              <a:t>J.C. van Marken</a:t>
            </a:r>
            <a:endParaRPr sz="1100" b="1" dirty="0">
              <a:latin typeface="Roboto"/>
              <a:ea typeface="Roboto"/>
              <a:cs typeface="Roboto"/>
              <a:sym typeface="Roboto"/>
            </a:endParaRPr>
          </a:p>
          <a:p>
            <a:pPr marL="0" lvl="0" indent="0" algn="ctr" rtl="0">
              <a:lnSpc>
                <a:spcPct val="115000"/>
              </a:lnSpc>
              <a:spcBef>
                <a:spcPts val="0"/>
              </a:spcBef>
              <a:spcAft>
                <a:spcPts val="0"/>
              </a:spcAft>
              <a:buNone/>
            </a:pPr>
            <a:r>
              <a:rPr lang="nl-NL" sz="1100" i="1" dirty="0">
                <a:latin typeface="Roboto"/>
                <a:ea typeface="Roboto"/>
                <a:cs typeface="Roboto"/>
                <a:sym typeface="Roboto"/>
              </a:rPr>
              <a:t>http://data.bibliotheken.nl/id/thes/p068747373</a:t>
            </a:r>
            <a:endParaRPr sz="1100" i="1" dirty="0">
              <a:latin typeface="Roboto"/>
              <a:ea typeface="Roboto"/>
              <a:cs typeface="Roboto"/>
              <a:sym typeface="Roboto"/>
            </a:endParaRPr>
          </a:p>
          <a:p>
            <a:pPr marL="0" lvl="0" indent="0" algn="ctr" rtl="0">
              <a:lnSpc>
                <a:spcPct val="115000"/>
              </a:lnSpc>
              <a:spcBef>
                <a:spcPts val="0"/>
              </a:spcBef>
              <a:spcAft>
                <a:spcPts val="0"/>
              </a:spcAft>
              <a:buNone/>
            </a:pPr>
            <a:r>
              <a:rPr lang="nl-NL" sz="1100" b="1" dirty="0">
                <a:solidFill>
                  <a:schemeClr val="dk1"/>
                </a:solidFill>
                <a:latin typeface="Roboto"/>
                <a:ea typeface="Roboto"/>
                <a:cs typeface="Roboto"/>
                <a:sym typeface="Roboto"/>
              </a:rPr>
              <a:t>Agneta </a:t>
            </a:r>
            <a:r>
              <a:rPr lang="nl-NL" sz="1100" b="1" dirty="0" err="1">
                <a:solidFill>
                  <a:schemeClr val="dk1"/>
                </a:solidFill>
                <a:latin typeface="Roboto"/>
                <a:ea typeface="Roboto"/>
                <a:cs typeface="Roboto"/>
                <a:sym typeface="Roboto"/>
              </a:rPr>
              <a:t>Matthes</a:t>
            </a:r>
            <a:endParaRPr sz="1100" b="1" dirty="0">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dirty="0">
                <a:solidFill>
                  <a:schemeClr val="dk1"/>
                </a:solidFill>
                <a:latin typeface="Roboto"/>
                <a:ea typeface="Roboto"/>
                <a:cs typeface="Roboto"/>
                <a:sym typeface="Roboto"/>
              </a:rPr>
              <a:t>http://www.wikidata.org/entity/Q95451</a:t>
            </a:r>
            <a:endParaRPr sz="1100" i="1" dirty="0">
              <a:latin typeface="Roboto"/>
              <a:ea typeface="Roboto"/>
              <a:cs typeface="Roboto"/>
              <a:sym typeface="Roboto"/>
            </a:endParaRPr>
          </a:p>
        </p:txBody>
      </p:sp>
      <p:pic>
        <p:nvPicPr>
          <p:cNvPr id="325" name="Google Shape;325;p52"/>
          <p:cNvPicPr preferRelativeResize="0"/>
          <p:nvPr/>
        </p:nvPicPr>
        <p:blipFill rotWithShape="1">
          <a:blip r:embed="rId6">
            <a:alphaModFix/>
          </a:blip>
          <a:srcRect t="337" b="347"/>
          <a:stretch/>
        </p:blipFill>
        <p:spPr>
          <a:xfrm>
            <a:off x="5504471" y="2813627"/>
            <a:ext cx="1183695" cy="1183695"/>
          </a:xfrm>
          <a:prstGeom prst="rect">
            <a:avLst/>
          </a:prstGeom>
          <a:noFill/>
          <a:ln>
            <a:noFill/>
          </a:ln>
          <a:effectLst>
            <a:outerShdw blurRad="214313" dist="47625" dir="5400000" algn="bl" rotWithShape="0">
              <a:srgbClr val="000000">
                <a:alpha val="50000"/>
              </a:srgbClr>
            </a:outerShdw>
          </a:effectLst>
        </p:spPr>
      </p:pic>
      <p:pic>
        <p:nvPicPr>
          <p:cNvPr id="326" name="Google Shape;326;p52"/>
          <p:cNvPicPr preferRelativeResize="0"/>
          <p:nvPr/>
        </p:nvPicPr>
        <p:blipFill rotWithShape="1">
          <a:blip r:embed="rId7">
            <a:alphaModFix/>
          </a:blip>
          <a:srcRect t="179" b="179"/>
          <a:stretch/>
        </p:blipFill>
        <p:spPr>
          <a:xfrm>
            <a:off x="2455821" y="2813627"/>
            <a:ext cx="1183695" cy="1183695"/>
          </a:xfrm>
          <a:prstGeom prst="rect">
            <a:avLst/>
          </a:prstGeom>
          <a:noFill/>
          <a:ln>
            <a:noFill/>
          </a:ln>
          <a:effectLst>
            <a:outerShdw blurRad="214313" dist="47625" dir="5400000" algn="bl" rotWithShape="0">
              <a:srgbClr val="000000">
                <a:alpha val="50000"/>
              </a:srgbClr>
            </a:outerShdw>
          </a:effectLst>
        </p:spPr>
      </p:pic>
      <p:sp>
        <p:nvSpPr>
          <p:cNvPr id="327" name="Google Shape;327;p52"/>
          <p:cNvSpPr txBox="1"/>
          <p:nvPr/>
        </p:nvSpPr>
        <p:spPr>
          <a:xfrm>
            <a:off x="4507125" y="4348350"/>
            <a:ext cx="32301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100" b="1">
                <a:latin typeface="Roboto"/>
                <a:ea typeface="Roboto"/>
                <a:cs typeface="Roboto"/>
                <a:sym typeface="Roboto"/>
              </a:rPr>
              <a:t>J.C. van Marken</a:t>
            </a:r>
            <a:endParaRPr sz="1100" b="1">
              <a:latin typeface="Roboto"/>
              <a:ea typeface="Roboto"/>
              <a:cs typeface="Roboto"/>
              <a:sym typeface="Roboto"/>
            </a:endParaRPr>
          </a:p>
          <a:p>
            <a:pPr marL="0" lvl="0" indent="0" algn="ctr" rtl="0">
              <a:lnSpc>
                <a:spcPct val="115000"/>
              </a:lnSpc>
              <a:spcBef>
                <a:spcPts val="0"/>
              </a:spcBef>
              <a:spcAft>
                <a:spcPts val="0"/>
              </a:spcAft>
              <a:buNone/>
            </a:pPr>
            <a:r>
              <a:rPr lang="nl-NL" sz="1100" i="1">
                <a:latin typeface="Roboto"/>
                <a:ea typeface="Roboto"/>
                <a:cs typeface="Roboto"/>
                <a:sym typeface="Roboto"/>
              </a:rPr>
              <a:t>http://data.bibliotheken.nl/id/thes/p068747373</a:t>
            </a:r>
            <a:endParaRPr sz="1100" i="1">
              <a:latin typeface="Roboto"/>
              <a:ea typeface="Roboto"/>
              <a:cs typeface="Roboto"/>
              <a:sym typeface="Roboto"/>
            </a:endParaRPr>
          </a:p>
          <a:p>
            <a:pPr marL="0" lvl="0" indent="0" algn="ctr" rtl="0">
              <a:lnSpc>
                <a:spcPct val="115000"/>
              </a:lnSpc>
              <a:spcBef>
                <a:spcPts val="0"/>
              </a:spcBef>
              <a:spcAft>
                <a:spcPts val="0"/>
              </a:spcAft>
              <a:buNone/>
            </a:pPr>
            <a:r>
              <a:rPr lang="nl-NL" sz="1100" b="1">
                <a:solidFill>
                  <a:schemeClr val="dk1"/>
                </a:solidFill>
                <a:latin typeface="Roboto"/>
                <a:ea typeface="Roboto"/>
                <a:cs typeface="Roboto"/>
                <a:sym typeface="Roboto"/>
              </a:rPr>
              <a:t>Gist- en Spiritusfabriek</a:t>
            </a:r>
            <a:endParaRPr sz="1100" b="1">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nl-NL" sz="1100" i="1">
                <a:solidFill>
                  <a:schemeClr val="dk1"/>
                </a:solidFill>
                <a:latin typeface="Roboto"/>
                <a:ea typeface="Roboto"/>
                <a:cs typeface="Roboto"/>
                <a:sym typeface="Roboto"/>
              </a:rPr>
              <a:t>http://www.wikidata.org/entity/Q2347054</a:t>
            </a:r>
            <a:endParaRPr sz="1100" b="1">
              <a:solidFill>
                <a:schemeClr val="dk1"/>
              </a:solidFill>
              <a:latin typeface="Roboto"/>
              <a:ea typeface="Roboto"/>
              <a:cs typeface="Roboto"/>
              <a:sym typeface="Roboto"/>
            </a:endParaRPr>
          </a:p>
        </p:txBody>
      </p:sp>
      <p:cxnSp>
        <p:nvCxnSpPr>
          <p:cNvPr id="328" name="Google Shape;328;p52"/>
          <p:cNvCxnSpPr>
            <a:stCxn id="318" idx="2"/>
            <a:endCxn id="326" idx="1"/>
          </p:cNvCxnSpPr>
          <p:nvPr/>
        </p:nvCxnSpPr>
        <p:spPr>
          <a:xfrm rot="-5400000" flipH="1">
            <a:off x="1506848" y="2456698"/>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29" name="Google Shape;329;p52"/>
          <p:cNvCxnSpPr>
            <a:stCxn id="326" idx="3"/>
            <a:endCxn id="320" idx="2"/>
          </p:cNvCxnSpPr>
          <p:nvPr/>
        </p:nvCxnSpPr>
        <p:spPr>
          <a:xfrm rot="10800000" flipH="1">
            <a:off x="3639516" y="2440075"/>
            <a:ext cx="932400" cy="965400"/>
          </a:xfrm>
          <a:prstGeom prst="curvedConnector2">
            <a:avLst/>
          </a:prstGeom>
          <a:noFill/>
          <a:ln w="28575" cap="flat" cmpd="sng">
            <a:solidFill>
              <a:schemeClr val="dk2"/>
            </a:solidFill>
            <a:prstDash val="solid"/>
            <a:round/>
            <a:headEnd type="none" w="med" len="med"/>
            <a:tailEnd type="none" w="med" len="med"/>
          </a:ln>
        </p:spPr>
      </p:cxnSp>
      <p:cxnSp>
        <p:nvCxnSpPr>
          <p:cNvPr id="330" name="Google Shape;330;p52"/>
          <p:cNvCxnSpPr>
            <a:stCxn id="320" idx="2"/>
            <a:endCxn id="325" idx="1"/>
          </p:cNvCxnSpPr>
          <p:nvPr/>
        </p:nvCxnSpPr>
        <p:spPr>
          <a:xfrm rot="-5400000" flipH="1">
            <a:off x="4555504"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1" name="Google Shape;331;p52"/>
          <p:cNvCxnSpPr>
            <a:stCxn id="319" idx="2"/>
            <a:endCxn id="325" idx="3"/>
          </p:cNvCxnSpPr>
          <p:nvPr/>
        </p:nvCxnSpPr>
        <p:spPr>
          <a:xfrm rot="5400000">
            <a:off x="6671785" y="2456697"/>
            <a:ext cx="965400" cy="932400"/>
          </a:xfrm>
          <a:prstGeom prst="curvedConnector2">
            <a:avLst/>
          </a:prstGeom>
          <a:noFill/>
          <a:ln w="28575" cap="flat" cmpd="sng">
            <a:solidFill>
              <a:schemeClr val="dk2"/>
            </a:solidFill>
            <a:prstDash val="solid"/>
            <a:round/>
            <a:headEnd type="none" w="med" len="med"/>
            <a:tailEnd type="none" w="med" len="med"/>
          </a:ln>
        </p:spPr>
      </p:cxnSp>
      <p:cxnSp>
        <p:nvCxnSpPr>
          <p:cNvPr id="332" name="Google Shape;332;p52"/>
          <p:cNvCxnSpPr>
            <a:stCxn id="318" idx="3"/>
            <a:endCxn id="320" idx="1"/>
          </p:cNvCxnSpPr>
          <p:nvPr/>
        </p:nvCxnSpPr>
        <p:spPr>
          <a:xfrm>
            <a:off x="2115196" y="1848350"/>
            <a:ext cx="1865100" cy="0"/>
          </a:xfrm>
          <a:prstGeom prst="straightConnector1">
            <a:avLst/>
          </a:prstGeom>
          <a:noFill/>
          <a:ln w="28575" cap="flat" cmpd="sng">
            <a:solidFill>
              <a:schemeClr val="dk2"/>
            </a:solidFill>
            <a:prstDash val="lgDash"/>
            <a:round/>
            <a:headEnd type="none" w="med" len="med"/>
            <a:tailEnd type="none" w="med" len="med"/>
          </a:ln>
        </p:spPr>
      </p:cxnSp>
      <p:cxnSp>
        <p:nvCxnSpPr>
          <p:cNvPr id="333" name="Google Shape;333;p52"/>
          <p:cNvCxnSpPr>
            <a:stCxn id="320" idx="3"/>
            <a:endCxn id="319" idx="1"/>
          </p:cNvCxnSpPr>
          <p:nvPr/>
        </p:nvCxnSpPr>
        <p:spPr>
          <a:xfrm>
            <a:off x="5163851" y="1848350"/>
            <a:ext cx="1865100" cy="0"/>
          </a:xfrm>
          <a:prstGeom prst="straightConnector1">
            <a:avLst/>
          </a:prstGeom>
          <a:noFill/>
          <a:ln w="28575" cap="flat" cmpd="sng">
            <a:solidFill>
              <a:schemeClr val="dk2"/>
            </a:solidFill>
            <a:prstDash val="lgDash"/>
            <a:round/>
            <a:headEnd type="none" w="med" len="med"/>
            <a:tailEnd type="none" w="med" len="med"/>
          </a:ln>
        </p:spPr>
      </p:cxnSp>
      <p:sp>
        <p:nvSpPr>
          <p:cNvPr id="334" name="Google Shape;334;p52"/>
          <p:cNvSpPr txBox="1">
            <a:spLocks noGrp="1"/>
          </p:cNvSpPr>
          <p:nvPr>
            <p:ph type="title" idx="4294967295"/>
          </p:nvPr>
        </p:nvSpPr>
        <p:spPr>
          <a:xfrm>
            <a:off x="0" y="0"/>
            <a:ext cx="9144000" cy="6222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dirty="0"/>
              <a:t>Verbinden via termen</a:t>
            </a: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8"/>
                                        </p:tgtEl>
                                        <p:attrNameLst>
                                          <p:attrName>style.visibility</p:attrName>
                                        </p:attrNameLst>
                                      </p:cBhvr>
                                      <p:to>
                                        <p:strVal val="visible"/>
                                      </p:to>
                                    </p:set>
                                    <p:animEffect transition="in" filter="fade">
                                      <p:cBhvr>
                                        <p:cTn id="11" dur="1000"/>
                                        <p:tgtEl>
                                          <p:spTgt spid="3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2"/>
                                        </p:tgtEl>
                                        <p:attrNameLst>
                                          <p:attrName>style.visibility</p:attrName>
                                        </p:attrNameLst>
                                      </p:cBhvr>
                                      <p:to>
                                        <p:strVal val="visible"/>
                                      </p:to>
                                    </p:set>
                                    <p:animEffect transition="in" filter="fade">
                                      <p:cBhvr>
                                        <p:cTn id="15" dur="1000"/>
                                        <p:tgtEl>
                                          <p:spTgt spid="33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30"/>
                                        </p:tgtEl>
                                        <p:attrNameLst>
                                          <p:attrName>style.visibility</p:attrName>
                                        </p:attrNameLst>
                                      </p:cBhvr>
                                      <p:to>
                                        <p:strVal val="visible"/>
                                      </p:to>
                                    </p:set>
                                    <p:animEffect transition="in" filter="fade">
                                      <p:cBhvr>
                                        <p:cTn id="19" dur="1000"/>
                                        <p:tgtEl>
                                          <p:spTgt spid="33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31"/>
                                        </p:tgtEl>
                                        <p:attrNameLst>
                                          <p:attrName>style.visibility</p:attrName>
                                        </p:attrNameLst>
                                      </p:cBhvr>
                                      <p:to>
                                        <p:strVal val="visible"/>
                                      </p:to>
                                    </p:set>
                                    <p:animEffect transition="in" filter="fade">
                                      <p:cBhvr>
                                        <p:cTn id="23" dur="1000"/>
                                        <p:tgtEl>
                                          <p:spTgt spid="331"/>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33"/>
                                        </p:tgtEl>
                                        <p:attrNameLst>
                                          <p:attrName>style.visibility</p:attrName>
                                        </p:attrNameLst>
                                      </p:cBhvr>
                                      <p:to>
                                        <p:strVal val="visible"/>
                                      </p:to>
                                    </p:set>
                                    <p:animEffect transition="in" filter="fade">
                                      <p:cBhvr>
                                        <p:cTn id="27" dur="10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D02B7-25F5-FDC7-2372-69E4A8FEF08F}"/>
              </a:ext>
            </a:extLst>
          </p:cNvPr>
          <p:cNvSpPr>
            <a:spLocks noGrp="1"/>
          </p:cNvSpPr>
          <p:nvPr>
            <p:ph type="title"/>
          </p:nvPr>
        </p:nvSpPr>
        <p:spPr/>
        <p:txBody>
          <a:bodyPr/>
          <a:lstStyle/>
          <a:p>
            <a:endParaRPr lang="en-US"/>
          </a:p>
        </p:txBody>
      </p:sp>
      <p:sp>
        <p:nvSpPr>
          <p:cNvPr id="3" name="Tijdelijke aanduiding voor tekst 2">
            <a:extLst>
              <a:ext uri="{FF2B5EF4-FFF2-40B4-BE49-F238E27FC236}">
                <a16:creationId xmlns:a16="http://schemas.microsoft.com/office/drawing/2014/main" id="{2621EFFF-3109-F1B0-2F05-389FFB12DBED}"/>
              </a:ext>
            </a:extLst>
          </p:cNvPr>
          <p:cNvSpPr>
            <a:spLocks noGrp="1"/>
          </p:cNvSpPr>
          <p:nvPr>
            <p:ph type="body" idx="1"/>
          </p:nvPr>
        </p:nvSpPr>
        <p:spPr/>
        <p:txBody>
          <a:bodyPr/>
          <a:lstStyle/>
          <a:p>
            <a:endParaRPr lang="en-US" dirty="0"/>
          </a:p>
        </p:txBody>
      </p:sp>
      <p:sp>
        <p:nvSpPr>
          <p:cNvPr id="4" name="Tijdelijke aanduiding voor tekst 3">
            <a:extLst>
              <a:ext uri="{FF2B5EF4-FFF2-40B4-BE49-F238E27FC236}">
                <a16:creationId xmlns:a16="http://schemas.microsoft.com/office/drawing/2014/main" id="{3CAE10A6-35B8-DC91-8EDF-3AAF3938377A}"/>
              </a:ext>
            </a:extLst>
          </p:cNvPr>
          <p:cNvSpPr>
            <a:spLocks noGrp="1"/>
          </p:cNvSpPr>
          <p:nvPr>
            <p:ph type="body" idx="2"/>
          </p:nvPr>
        </p:nvSpPr>
        <p:spPr/>
        <p:txBody>
          <a:bodyPr/>
          <a:lstStyle/>
          <a:p>
            <a:endParaRPr lang="en-US"/>
          </a:p>
        </p:txBody>
      </p:sp>
      <p:pic>
        <p:nvPicPr>
          <p:cNvPr id="7" name="Afbeelding 6">
            <a:extLst>
              <a:ext uri="{FF2B5EF4-FFF2-40B4-BE49-F238E27FC236}">
                <a16:creationId xmlns:a16="http://schemas.microsoft.com/office/drawing/2014/main" id="{9FAC116D-5930-C7A9-4DB5-76CB9D34BC00}"/>
              </a:ext>
            </a:extLst>
          </p:cNvPr>
          <p:cNvPicPr>
            <a:picLocks noChangeAspect="1"/>
          </p:cNvPicPr>
          <p:nvPr/>
        </p:nvPicPr>
        <p:blipFill>
          <a:blip r:embed="rId2"/>
          <a:stretch>
            <a:fillRect/>
          </a:stretch>
        </p:blipFill>
        <p:spPr>
          <a:xfrm>
            <a:off x="1060405" y="170388"/>
            <a:ext cx="5707595" cy="4802725"/>
          </a:xfrm>
          <a:prstGeom prst="rect">
            <a:avLst/>
          </a:prstGeom>
        </p:spPr>
      </p:pic>
    </p:spTree>
    <p:extLst>
      <p:ext uri="{BB962C8B-B14F-4D97-AF65-F5344CB8AC3E}">
        <p14:creationId xmlns:p14="http://schemas.microsoft.com/office/powerpoint/2010/main" val="730872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512920" y="134328"/>
            <a:ext cx="5832000" cy="648000"/>
          </a:xfrm>
          <a:prstGeom prst="rect">
            <a:avLst/>
          </a:prstGeom>
        </p:spPr>
        <p:txBody>
          <a:bodyPr spcFirstLastPara="1" wrap="square" lIns="0" tIns="0" rIns="0" bIns="0" anchor="b" anchorCtr="0">
            <a:noAutofit/>
          </a:bodyPr>
          <a:lstStyle/>
          <a:p>
            <a:r>
              <a:rPr lang="nl-NL" dirty="0"/>
              <a:t>Digitaal Erfgoed Knowledge </a:t>
            </a:r>
            <a:r>
              <a:rPr lang="nl-NL" dirty="0" err="1"/>
              <a:t>Graph</a:t>
            </a:r>
            <a:endParaRPr dirty="0"/>
          </a:p>
        </p:txBody>
      </p:sp>
      <p:sp>
        <p:nvSpPr>
          <p:cNvPr id="279" name="Google Shape;279;p47"/>
          <p:cNvSpPr txBox="1">
            <a:spLocks noGrp="1"/>
          </p:cNvSpPr>
          <p:nvPr>
            <p:ph type="body" idx="1"/>
          </p:nvPr>
        </p:nvSpPr>
        <p:spPr>
          <a:xfrm>
            <a:off x="279892" y="917398"/>
            <a:ext cx="8426365" cy="1291375"/>
          </a:xfrm>
          <a:prstGeom prst="rect">
            <a:avLst/>
          </a:prstGeom>
        </p:spPr>
        <p:txBody>
          <a:bodyPr spcFirstLastPara="1" wrap="square" lIns="0" tIns="0" rIns="0" bIns="0" anchor="t" anchorCtr="0">
            <a:noAutofit/>
          </a:bodyPr>
          <a:lstStyle/>
          <a:p>
            <a:pPr marL="114298" indent="0"/>
            <a:endParaRPr lang="nl-NL" dirty="0"/>
          </a:p>
          <a:p>
            <a:pPr marL="400040" indent="-285743">
              <a:buFont typeface="Arial" panose="020B0604020202020204" pitchFamily="34" charset="0"/>
              <a:buChar char="•"/>
            </a:pPr>
            <a:r>
              <a:rPr lang="nl-NL" dirty="0"/>
              <a:t>“Geef me alle geschreven werken (KB) van architecten (Wikidata) die een Rijksmonument hebben ontworpen (RCE)”</a:t>
            </a:r>
          </a:p>
          <a:p>
            <a:pPr marL="400040" indent="-285743">
              <a:buFont typeface="Arial" panose="020B0604020202020204" pitchFamily="34" charset="0"/>
              <a:buChar char="•"/>
            </a:pPr>
            <a:endParaRPr lang="nl-NL" dirty="0"/>
          </a:p>
          <a:p>
            <a:pPr marL="400040" indent="-285743">
              <a:buFont typeface="Arial" panose="020B0604020202020204" pitchFamily="34" charset="0"/>
              <a:buChar char="•"/>
            </a:pPr>
            <a:r>
              <a:rPr lang="nl-NL" dirty="0"/>
              <a:t>Verbonden via: VIAF, Wikidata en </a:t>
            </a:r>
            <a:r>
              <a:rPr lang="nl-NL" dirty="0" err="1"/>
              <a:t>Monumentsnummers</a:t>
            </a:r>
            <a:endParaRPr lang="nl-NL" dirty="0"/>
          </a:p>
          <a:p>
            <a:pPr marL="114297" indent="0"/>
            <a:endParaRPr lang="nl-NL" dirty="0"/>
          </a:p>
        </p:txBody>
      </p:sp>
      <p:pic>
        <p:nvPicPr>
          <p:cNvPr id="3" name="Afbeelding 2" descr="Afbeelding met tekst, Webpagina, Website, schermopname&#10;&#10;Automatisch gegenereerde beschrijving">
            <a:hlinkClick r:id="rId3"/>
            <a:extLst>
              <a:ext uri="{FF2B5EF4-FFF2-40B4-BE49-F238E27FC236}">
                <a16:creationId xmlns:a16="http://schemas.microsoft.com/office/drawing/2014/main" id="{86CC8287-A8ED-BA74-6852-4A3E83CE4C34}"/>
              </a:ext>
            </a:extLst>
          </p:cNvPr>
          <p:cNvPicPr>
            <a:picLocks noChangeAspect="1"/>
          </p:cNvPicPr>
          <p:nvPr/>
        </p:nvPicPr>
        <p:blipFill>
          <a:blip r:embed="rId4"/>
          <a:stretch>
            <a:fillRect/>
          </a:stretch>
        </p:blipFill>
        <p:spPr>
          <a:xfrm>
            <a:off x="457201" y="2422086"/>
            <a:ext cx="2081708" cy="1385282"/>
          </a:xfrm>
          <a:prstGeom prst="rect">
            <a:avLst/>
          </a:prstGeom>
        </p:spPr>
      </p:pic>
      <p:cxnSp>
        <p:nvCxnSpPr>
          <p:cNvPr id="4" name="Google Shape;328;p52">
            <a:extLst>
              <a:ext uri="{FF2B5EF4-FFF2-40B4-BE49-F238E27FC236}">
                <a16:creationId xmlns:a16="http://schemas.microsoft.com/office/drawing/2014/main" id="{B3EAB3B2-B7C2-5524-7B59-1F8632D39117}"/>
              </a:ext>
            </a:extLst>
          </p:cNvPr>
          <p:cNvCxnSpPr>
            <a:cxnSpLocks/>
            <a:stCxn id="8" idx="3"/>
            <a:endCxn id="10" idx="0"/>
          </p:cNvCxnSpPr>
          <p:nvPr/>
        </p:nvCxnSpPr>
        <p:spPr>
          <a:xfrm>
            <a:off x="6605095" y="3114727"/>
            <a:ext cx="727664" cy="692641"/>
          </a:xfrm>
          <a:prstGeom prst="curvedConnector2">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Afbeelding 7" descr="Afbeelding met Lettertype, Graphics, logo, grafische vormgeving&#10;&#10;Automatisch gegenereerde beschrijving">
            <a:extLst>
              <a:ext uri="{FF2B5EF4-FFF2-40B4-BE49-F238E27FC236}">
                <a16:creationId xmlns:a16="http://schemas.microsoft.com/office/drawing/2014/main" id="{C0F63B90-C6B2-0FEB-A23A-0A3EAE3873B8}"/>
              </a:ext>
            </a:extLst>
          </p:cNvPr>
          <p:cNvPicPr>
            <a:picLocks noChangeAspect="1"/>
          </p:cNvPicPr>
          <p:nvPr/>
        </p:nvPicPr>
        <p:blipFill>
          <a:blip r:embed="rId5"/>
          <a:stretch>
            <a:fillRect/>
          </a:stretch>
        </p:blipFill>
        <p:spPr>
          <a:xfrm>
            <a:off x="4113724" y="2594195"/>
            <a:ext cx="2491371" cy="1041063"/>
          </a:xfrm>
          <a:prstGeom prst="rect">
            <a:avLst/>
          </a:prstGeom>
        </p:spPr>
      </p:pic>
      <p:pic>
        <p:nvPicPr>
          <p:cNvPr id="10" name="Afbeelding 9" descr="Afbeelding met tekst, Lettertype, Graphics, typografie&#10;&#10;Automatisch gegenereerde beschrijving">
            <a:extLst>
              <a:ext uri="{FF2B5EF4-FFF2-40B4-BE49-F238E27FC236}">
                <a16:creationId xmlns:a16="http://schemas.microsoft.com/office/drawing/2014/main" id="{509D1317-873D-3A30-5232-A7075CB9D84A}"/>
              </a:ext>
            </a:extLst>
          </p:cNvPr>
          <p:cNvPicPr>
            <a:picLocks noChangeAspect="1"/>
          </p:cNvPicPr>
          <p:nvPr/>
        </p:nvPicPr>
        <p:blipFill>
          <a:blip r:embed="rId6"/>
          <a:stretch>
            <a:fillRect/>
          </a:stretch>
        </p:blipFill>
        <p:spPr>
          <a:xfrm>
            <a:off x="5839060" y="3807368"/>
            <a:ext cx="2987397" cy="857626"/>
          </a:xfrm>
          <a:prstGeom prst="rect">
            <a:avLst/>
          </a:prstGeom>
        </p:spPr>
      </p:pic>
      <p:cxnSp>
        <p:nvCxnSpPr>
          <p:cNvPr id="12" name="Google Shape;328;p52">
            <a:extLst>
              <a:ext uri="{FF2B5EF4-FFF2-40B4-BE49-F238E27FC236}">
                <a16:creationId xmlns:a16="http://schemas.microsoft.com/office/drawing/2014/main" id="{E17F28E5-6ED7-4474-70EF-9ED2E727DCDB}"/>
              </a:ext>
            </a:extLst>
          </p:cNvPr>
          <p:cNvCxnSpPr>
            <a:cxnSpLocks/>
            <a:stCxn id="3" idx="3"/>
            <a:endCxn id="8" idx="1"/>
          </p:cNvCxnSpPr>
          <p:nvPr/>
        </p:nvCxnSpPr>
        <p:spPr>
          <a:xfrm>
            <a:off x="2538909" y="3114726"/>
            <a:ext cx="1574815" cy="12700"/>
          </a:xfrm>
          <a:prstGeom prst="curvedConnector3">
            <a:avLst>
              <a:gd name="adj1" fmla="val 50000"/>
            </a:avLst>
          </a:prstGeom>
          <a:ln w="571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Google Shape;328;p52">
            <a:extLst>
              <a:ext uri="{FF2B5EF4-FFF2-40B4-BE49-F238E27FC236}">
                <a16:creationId xmlns:a16="http://schemas.microsoft.com/office/drawing/2014/main" id="{50DAA184-27C1-C40E-E3A3-0A78BCFD9110}"/>
              </a:ext>
            </a:extLst>
          </p:cNvPr>
          <p:cNvCxnSpPr>
            <a:cxnSpLocks/>
            <a:stCxn id="3" idx="2"/>
            <a:endCxn id="10" idx="1"/>
          </p:cNvCxnSpPr>
          <p:nvPr/>
        </p:nvCxnSpPr>
        <p:spPr>
          <a:xfrm rot="16200000" flipH="1">
            <a:off x="3454151" y="1851271"/>
            <a:ext cx="428813" cy="4341005"/>
          </a:xfrm>
          <a:prstGeom prst="curvedConnector2">
            <a:avLst/>
          </a:prstGeom>
          <a:noFill/>
          <a:ln w="28575"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15835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53"/>
          <p:cNvPicPr preferRelativeResize="0"/>
          <p:nvPr/>
        </p:nvPicPr>
        <p:blipFill>
          <a:blip r:embed="rId3">
            <a:alphaModFix/>
          </a:blip>
          <a:stretch>
            <a:fillRect/>
          </a:stretch>
        </p:blipFill>
        <p:spPr>
          <a:xfrm>
            <a:off x="0" y="268675"/>
            <a:ext cx="6663798" cy="4874826"/>
          </a:xfrm>
          <a:prstGeom prst="rect">
            <a:avLst/>
          </a:prstGeom>
          <a:noFill/>
          <a:ln>
            <a:noFill/>
          </a:ln>
        </p:spPr>
      </p:pic>
      <p:pic>
        <p:nvPicPr>
          <p:cNvPr id="340" name="Google Shape;340;p53"/>
          <p:cNvPicPr preferRelativeResize="0"/>
          <p:nvPr/>
        </p:nvPicPr>
        <p:blipFill>
          <a:blip r:embed="rId4">
            <a:alphaModFix/>
          </a:blip>
          <a:stretch>
            <a:fillRect/>
          </a:stretch>
        </p:blipFill>
        <p:spPr>
          <a:xfrm>
            <a:off x="5360565" y="2341235"/>
            <a:ext cx="3171039" cy="2356599"/>
          </a:xfrm>
          <a:prstGeom prst="rect">
            <a:avLst/>
          </a:prstGeom>
          <a:noFill/>
          <a:ln>
            <a:noFill/>
          </a:ln>
        </p:spPr>
      </p:pic>
      <p:sp>
        <p:nvSpPr>
          <p:cNvPr id="2" name="Google Shape;334;p52">
            <a:extLst>
              <a:ext uri="{FF2B5EF4-FFF2-40B4-BE49-F238E27FC236}">
                <a16:creationId xmlns:a16="http://schemas.microsoft.com/office/drawing/2014/main" id="{C88FBCBE-2AE8-61E2-1E13-C4E604B265FF}"/>
              </a:ext>
            </a:extLst>
          </p:cNvPr>
          <p:cNvSpPr txBox="1">
            <a:spLocks/>
          </p:cNvSpPr>
          <p:nvPr/>
        </p:nvSpPr>
        <p:spPr>
          <a:xfrm>
            <a:off x="83890" y="-109057"/>
            <a:ext cx="9144000" cy="622200"/>
          </a:xfrm>
          <a:prstGeom prst="rect">
            <a:avLst/>
          </a:prstGeom>
          <a:noFill/>
          <a:ln>
            <a:noFill/>
          </a:ln>
        </p:spPr>
        <p:txBody>
          <a:bodyPr spcFirstLastPara="1" wrap="square" lIns="91425" tIns="18000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Poppins Medium"/>
              <a:buNone/>
              <a:defRPr sz="3000" b="0" i="0" u="none" strike="noStrike" cap="none">
                <a:solidFill>
                  <a:schemeClr val="dk2"/>
                </a:solidFill>
                <a:latin typeface="Poppins Medium"/>
                <a:ea typeface="Poppins Medium"/>
                <a:cs typeface="Poppins Medium"/>
                <a:sym typeface="Poppi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nl-NL" sz="2000" dirty="0"/>
              <a:t>Objecten beter vindbaar maken en informatie toevoegen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0"/>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2"/>
              </a:buClr>
              <a:buSzPts val="4500"/>
              <a:buFont typeface="Poppins Medium"/>
              <a:buNone/>
            </a:pPr>
            <a:r>
              <a:rPr lang="nl-NL" b="0"/>
              <a:t>Workshop indeling</a:t>
            </a:r>
            <a:endParaRPr b="0"/>
          </a:p>
        </p:txBody>
      </p:sp>
      <p:sp>
        <p:nvSpPr>
          <p:cNvPr id="190" name="Google Shape;190;p40"/>
          <p:cNvSpPr txBox="1">
            <a:spLocks noGrp="1"/>
          </p:cNvSpPr>
          <p:nvPr>
            <p:ph type="body" idx="1"/>
          </p:nvPr>
        </p:nvSpPr>
        <p:spPr>
          <a:xfrm>
            <a:off x="1874367" y="980878"/>
            <a:ext cx="5832000" cy="40227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Waarom het Termennetwerk?</a:t>
            </a:r>
            <a:endParaRPr dirty="0">
              <a:latin typeface="Poppins"/>
              <a:ea typeface="Poppins"/>
              <a:cs typeface="Poppins"/>
              <a:sym typeface="Poppins"/>
            </a:endParaRPr>
          </a:p>
          <a:p>
            <a:pPr marL="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Functionaliteit van het Termennetwerk</a:t>
            </a: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Techniek van het Termennetwerk</a:t>
            </a: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Hands-on: Reconciliatie via het Termennetwerk</a:t>
            </a:r>
            <a:endParaRPr dirty="0">
              <a:latin typeface="Poppins"/>
              <a:ea typeface="Poppins"/>
              <a:cs typeface="Poppins"/>
              <a:sym typeface="Poppins"/>
            </a:endParaRPr>
          </a:p>
          <a:p>
            <a:pPr marL="457200" lvl="0" indent="0" algn="l" rtl="0">
              <a:spcBef>
                <a:spcPts val="0"/>
              </a:spcBef>
              <a:spcAft>
                <a:spcPts val="0"/>
              </a:spcAft>
              <a:buNone/>
            </a:pPr>
            <a:endParaRPr dirty="0">
              <a:latin typeface="Poppins"/>
              <a:ea typeface="Poppins"/>
              <a:cs typeface="Poppins"/>
              <a:sym typeface="Poppins"/>
            </a:endParaRPr>
          </a:p>
          <a:p>
            <a:pPr marL="457200" lvl="0" indent="-342900" algn="l" rtl="0">
              <a:spcBef>
                <a:spcPts val="0"/>
              </a:spcBef>
              <a:spcAft>
                <a:spcPts val="0"/>
              </a:spcAft>
              <a:buClr>
                <a:srgbClr val="FA5200"/>
              </a:buClr>
              <a:buSzPts val="1800"/>
              <a:buFont typeface="Poppins"/>
              <a:buChar char="●"/>
            </a:pPr>
            <a:r>
              <a:rPr lang="nl-NL" dirty="0">
                <a:latin typeface="Poppins"/>
                <a:ea typeface="Poppins"/>
                <a:cs typeface="Poppins"/>
                <a:sym typeface="Poppins"/>
              </a:rPr>
              <a:t>Bonus: </a:t>
            </a:r>
            <a:r>
              <a:rPr lang="nl-NL" dirty="0" err="1">
                <a:latin typeface="Poppins"/>
                <a:ea typeface="Poppins"/>
                <a:cs typeface="Poppins"/>
                <a:sym typeface="Poppins"/>
              </a:rPr>
              <a:t>Fuzzy</a:t>
            </a:r>
            <a:r>
              <a:rPr lang="nl-NL" dirty="0">
                <a:latin typeface="Poppins"/>
                <a:ea typeface="Poppins"/>
                <a:cs typeface="Poppins"/>
                <a:sym typeface="Poppins"/>
              </a:rPr>
              <a:t> </a:t>
            </a:r>
            <a:r>
              <a:rPr lang="nl-NL" dirty="0" err="1">
                <a:latin typeface="Poppins"/>
                <a:ea typeface="Poppins"/>
                <a:cs typeface="Poppins"/>
                <a:sym typeface="Poppins"/>
              </a:rPr>
              <a:t>Lookup</a:t>
            </a:r>
            <a:r>
              <a:rPr lang="nl-NL" dirty="0">
                <a:latin typeface="Poppins"/>
                <a:ea typeface="Poppins"/>
                <a:cs typeface="Poppins"/>
                <a:sym typeface="Poppins"/>
              </a:rPr>
              <a:t> </a:t>
            </a:r>
            <a:r>
              <a:rPr lang="nl-NL" dirty="0" err="1">
                <a:latin typeface="Poppins"/>
                <a:ea typeface="Poppins"/>
                <a:cs typeface="Poppins"/>
                <a:sym typeface="Poppins"/>
              </a:rPr>
              <a:t>Add</a:t>
            </a:r>
            <a:r>
              <a:rPr lang="nl-NL" dirty="0">
                <a:latin typeface="Poppins"/>
                <a:ea typeface="Poppins"/>
                <a:cs typeface="Poppins"/>
                <a:sym typeface="Poppins"/>
              </a:rPr>
              <a:t>-In </a:t>
            </a:r>
            <a:r>
              <a:rPr lang="nl-NL" dirty="0" err="1">
                <a:latin typeface="Poppins"/>
                <a:ea typeface="Poppins"/>
                <a:cs typeface="Poppins"/>
                <a:sym typeface="Poppins"/>
              </a:rPr>
              <a:t>for</a:t>
            </a:r>
            <a:r>
              <a:rPr lang="nl-NL" dirty="0">
                <a:latin typeface="Poppins"/>
                <a:ea typeface="Poppins"/>
                <a:cs typeface="Poppins"/>
                <a:sym typeface="Poppins"/>
              </a:rPr>
              <a:t> Excel</a:t>
            </a:r>
            <a:endParaRPr dirty="0">
              <a:latin typeface="Poppins"/>
              <a:ea typeface="Poppins"/>
              <a:cs typeface="Poppins"/>
              <a:sym typeface="Poppins"/>
            </a:endParaRPr>
          </a:p>
        </p:txBody>
      </p:sp>
      <p:pic>
        <p:nvPicPr>
          <p:cNvPr id="191" name="Google Shape;191;p40"/>
          <p:cNvPicPr preferRelativeResize="0"/>
          <p:nvPr/>
        </p:nvPicPr>
        <p:blipFill>
          <a:blip r:embed="rId3">
            <a:alphaModFix/>
          </a:blip>
          <a:stretch>
            <a:fillRect/>
          </a:stretch>
        </p:blipFill>
        <p:spPr>
          <a:xfrm>
            <a:off x="3968273" y="2695918"/>
            <a:ext cx="905450" cy="96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txBox="1"/>
          <p:nvPr/>
        </p:nvSpPr>
        <p:spPr>
          <a:xfrm>
            <a:off x="419100" y="247651"/>
            <a:ext cx="8145946" cy="738633"/>
          </a:xfrm>
          <a:prstGeom prst="rect">
            <a:avLst/>
          </a:prstGeom>
          <a:noFill/>
          <a:ln>
            <a:noFill/>
          </a:ln>
        </p:spPr>
        <p:txBody>
          <a:bodyPr spcFirstLastPara="1" wrap="square" lIns="91425" tIns="91425" rIns="91425" bIns="91425" anchor="t" anchorCtr="0">
            <a:spAutoFit/>
          </a:bodyPr>
          <a:lstStyle/>
          <a:p>
            <a:r>
              <a:rPr lang="nl-NL" sz="1800" b="1" dirty="0">
                <a:solidFill>
                  <a:schemeClr val="bg2"/>
                </a:solidFill>
                <a:latin typeface="Roboto"/>
                <a:ea typeface="Roboto"/>
                <a:cs typeface="Roboto"/>
                <a:sym typeface="Roboto"/>
              </a:rPr>
              <a:t>Overzicht van terminologiebronnen ontsloten via het Termennetwerk</a:t>
            </a:r>
            <a:endParaRPr sz="1800" b="1" dirty="0">
              <a:solidFill>
                <a:schemeClr val="bg2"/>
              </a:solidFill>
              <a:latin typeface="Roboto"/>
              <a:ea typeface="Roboto"/>
              <a:cs typeface="Roboto"/>
              <a:sym typeface="Roboto"/>
            </a:endParaRPr>
          </a:p>
          <a:p>
            <a:endParaRPr sz="1800" b="1" dirty="0">
              <a:latin typeface="Roboto"/>
              <a:ea typeface="Roboto"/>
              <a:cs typeface="Roboto"/>
              <a:sym typeface="Roboto"/>
            </a:endParaRPr>
          </a:p>
        </p:txBody>
      </p:sp>
      <p:grpSp>
        <p:nvGrpSpPr>
          <p:cNvPr id="6" name="Groep 5">
            <a:extLst>
              <a:ext uri="{FF2B5EF4-FFF2-40B4-BE49-F238E27FC236}">
                <a16:creationId xmlns:a16="http://schemas.microsoft.com/office/drawing/2014/main" id="{F60FC82E-5C62-7155-F286-9A4D62D0880A}"/>
              </a:ext>
            </a:extLst>
          </p:cNvPr>
          <p:cNvGrpSpPr/>
          <p:nvPr/>
        </p:nvGrpSpPr>
        <p:grpSpPr>
          <a:xfrm>
            <a:off x="870846" y="758978"/>
            <a:ext cx="3701154" cy="4249250"/>
            <a:chOff x="484495" y="1002258"/>
            <a:chExt cx="3503844" cy="4382636"/>
          </a:xfrm>
        </p:grpSpPr>
        <p:pic>
          <p:nvPicPr>
            <p:cNvPr id="3" name="Afbeelding 2">
              <a:extLst>
                <a:ext uri="{FF2B5EF4-FFF2-40B4-BE49-F238E27FC236}">
                  <a16:creationId xmlns:a16="http://schemas.microsoft.com/office/drawing/2014/main" id="{5C30A9C0-0EC3-5293-27BB-DE2F77F88E00}"/>
                </a:ext>
              </a:extLst>
            </p:cNvPr>
            <p:cNvPicPr>
              <a:picLocks noChangeAspect="1"/>
            </p:cNvPicPr>
            <p:nvPr/>
          </p:nvPicPr>
          <p:blipFill rotWithShape="1">
            <a:blip r:embed="rId3"/>
            <a:srcRect l="42687" t="55470" r="33209" b="5050"/>
            <a:stretch/>
          </p:blipFill>
          <p:spPr>
            <a:xfrm>
              <a:off x="484495" y="1002258"/>
              <a:ext cx="3486680" cy="2191318"/>
            </a:xfrm>
            <a:prstGeom prst="rect">
              <a:avLst/>
            </a:prstGeom>
          </p:spPr>
        </p:pic>
        <p:pic>
          <p:nvPicPr>
            <p:cNvPr id="5" name="Afbeelding 4">
              <a:extLst>
                <a:ext uri="{FF2B5EF4-FFF2-40B4-BE49-F238E27FC236}">
                  <a16:creationId xmlns:a16="http://schemas.microsoft.com/office/drawing/2014/main" id="{5B25152B-5091-8D0B-534A-DBF052244249}"/>
                </a:ext>
              </a:extLst>
            </p:cNvPr>
            <p:cNvPicPr>
              <a:picLocks noChangeAspect="1"/>
            </p:cNvPicPr>
            <p:nvPr/>
          </p:nvPicPr>
          <p:blipFill rotWithShape="1">
            <a:blip r:embed="rId4"/>
            <a:srcRect l="42836" t="54763" r="32985" b="5828"/>
            <a:stretch/>
          </p:blipFill>
          <p:spPr>
            <a:xfrm>
              <a:off x="484495" y="3193576"/>
              <a:ext cx="3503844" cy="2191318"/>
            </a:xfrm>
            <a:prstGeom prst="rect">
              <a:avLst/>
            </a:prstGeom>
          </p:spPr>
        </p:pic>
      </p:grpSp>
      <p:grpSp>
        <p:nvGrpSpPr>
          <p:cNvPr id="11" name="Groep 10">
            <a:extLst>
              <a:ext uri="{FF2B5EF4-FFF2-40B4-BE49-F238E27FC236}">
                <a16:creationId xmlns:a16="http://schemas.microsoft.com/office/drawing/2014/main" id="{8CA2B0F9-1E89-00DD-2670-DED2816DB48B}"/>
              </a:ext>
            </a:extLst>
          </p:cNvPr>
          <p:cNvGrpSpPr/>
          <p:nvPr/>
        </p:nvGrpSpPr>
        <p:grpSpPr>
          <a:xfrm>
            <a:off x="4655890" y="1002259"/>
            <a:ext cx="4298919" cy="3893590"/>
            <a:chOff x="4469642" y="1002258"/>
            <a:chExt cx="3544079" cy="3362183"/>
          </a:xfrm>
        </p:grpSpPr>
        <p:pic>
          <p:nvPicPr>
            <p:cNvPr id="8" name="Afbeelding 7">
              <a:extLst>
                <a:ext uri="{FF2B5EF4-FFF2-40B4-BE49-F238E27FC236}">
                  <a16:creationId xmlns:a16="http://schemas.microsoft.com/office/drawing/2014/main" id="{12DFE4D0-E501-5212-C7D8-C3A5C090D95A}"/>
                </a:ext>
              </a:extLst>
            </p:cNvPr>
            <p:cNvPicPr>
              <a:picLocks noChangeAspect="1"/>
            </p:cNvPicPr>
            <p:nvPr/>
          </p:nvPicPr>
          <p:blipFill rotWithShape="1">
            <a:blip r:embed="rId5"/>
            <a:srcRect l="42537" t="55859" r="33060" b="4915"/>
            <a:stretch/>
          </p:blipFill>
          <p:spPr>
            <a:xfrm>
              <a:off x="4469642" y="1002258"/>
              <a:ext cx="3289111" cy="2095784"/>
            </a:xfrm>
            <a:prstGeom prst="rect">
              <a:avLst/>
            </a:prstGeom>
          </p:spPr>
        </p:pic>
        <p:pic>
          <p:nvPicPr>
            <p:cNvPr id="10" name="Afbeelding 9">
              <a:extLst>
                <a:ext uri="{FF2B5EF4-FFF2-40B4-BE49-F238E27FC236}">
                  <a16:creationId xmlns:a16="http://schemas.microsoft.com/office/drawing/2014/main" id="{1043A922-ABB2-0D29-565C-5EB79260B2B2}"/>
                </a:ext>
              </a:extLst>
            </p:cNvPr>
            <p:cNvPicPr>
              <a:picLocks noChangeAspect="1"/>
            </p:cNvPicPr>
            <p:nvPr/>
          </p:nvPicPr>
          <p:blipFill rotWithShape="1">
            <a:blip r:embed="rId6"/>
            <a:srcRect l="42836" t="72390" r="33209" b="5269"/>
            <a:stretch/>
          </p:blipFill>
          <p:spPr>
            <a:xfrm>
              <a:off x="4524232" y="3115671"/>
              <a:ext cx="3489489" cy="1248770"/>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Techniek van het Termennetwerk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 name="Afbeelding 2">
            <a:hlinkClick r:id="rId3"/>
            <a:extLst>
              <a:ext uri="{FF2B5EF4-FFF2-40B4-BE49-F238E27FC236}">
                <a16:creationId xmlns:a16="http://schemas.microsoft.com/office/drawing/2014/main" id="{8A231F67-35B6-8941-62AC-EE62E3988355}"/>
              </a:ext>
            </a:extLst>
          </p:cNvPr>
          <p:cNvPicPr>
            <a:picLocks noChangeAspect="1"/>
          </p:cNvPicPr>
          <p:nvPr/>
        </p:nvPicPr>
        <p:blipFill>
          <a:blip r:embed="rId4"/>
          <a:stretch>
            <a:fillRect/>
          </a:stretch>
        </p:blipFill>
        <p:spPr>
          <a:xfrm>
            <a:off x="0" y="470772"/>
            <a:ext cx="9144000" cy="42019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9"/>
          <p:cNvSpPr/>
          <p:nvPr/>
        </p:nvSpPr>
        <p:spPr>
          <a:xfrm>
            <a:off x="4001550" y="107240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5" name="Google Shape;375;p59"/>
          <p:cNvSpPr/>
          <p:nvPr/>
        </p:nvSpPr>
        <p:spPr>
          <a:xfrm>
            <a:off x="3876150" y="12031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cxnSp>
        <p:nvCxnSpPr>
          <p:cNvPr id="376" name="Google Shape;376;p59"/>
          <p:cNvCxnSpPr/>
          <p:nvPr/>
        </p:nvCxnSpPr>
        <p:spPr>
          <a:xfrm>
            <a:off x="847725" y="2562225"/>
            <a:ext cx="7381800" cy="47700"/>
          </a:xfrm>
          <a:prstGeom prst="straightConnector1">
            <a:avLst/>
          </a:prstGeom>
          <a:noFill/>
          <a:ln w="9525" cap="flat" cmpd="sng">
            <a:solidFill>
              <a:schemeClr val="dk2"/>
            </a:solidFill>
            <a:prstDash val="dot"/>
            <a:round/>
            <a:headEnd type="none" w="med" len="med"/>
            <a:tailEnd type="none" w="med" len="med"/>
          </a:ln>
        </p:spPr>
      </p:cxnSp>
      <p:cxnSp>
        <p:nvCxnSpPr>
          <p:cNvPr id="377" name="Google Shape;377;p59"/>
          <p:cNvCxnSpPr>
            <a:stCxn id="378" idx="2"/>
            <a:endCxn id="379" idx="0"/>
          </p:cNvCxnSpPr>
          <p:nvPr/>
        </p:nvCxnSpPr>
        <p:spPr>
          <a:xfrm rot="5400000">
            <a:off x="3414750" y="2112000"/>
            <a:ext cx="419100" cy="18954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0" name="Google Shape;380;p59"/>
          <p:cNvCxnSpPr>
            <a:stCxn id="378" idx="2"/>
            <a:endCxn id="381" idx="0"/>
          </p:cNvCxnSpPr>
          <p:nvPr/>
        </p:nvCxnSpPr>
        <p:spPr>
          <a:xfrm rot="-5400000" flipH="1">
            <a:off x="4362750" y="3059400"/>
            <a:ext cx="419100" cy="600"/>
          </a:xfrm>
          <a:prstGeom prst="curvedConnector3">
            <a:avLst>
              <a:gd name="adj1" fmla="val 50000"/>
            </a:avLst>
          </a:prstGeom>
          <a:noFill/>
          <a:ln w="9525" cap="flat" cmpd="sng">
            <a:solidFill>
              <a:schemeClr val="dk1"/>
            </a:solidFill>
            <a:prstDash val="solid"/>
            <a:round/>
            <a:headEnd type="none" w="med" len="med"/>
            <a:tailEnd type="triangle" w="med" len="med"/>
          </a:ln>
        </p:spPr>
      </p:cxnSp>
      <p:cxnSp>
        <p:nvCxnSpPr>
          <p:cNvPr id="382" name="Google Shape;382;p59"/>
          <p:cNvCxnSpPr>
            <a:stCxn id="378" idx="2"/>
            <a:endCxn id="383" idx="0"/>
          </p:cNvCxnSpPr>
          <p:nvPr/>
        </p:nvCxnSpPr>
        <p:spPr>
          <a:xfrm rot="-5400000" flipH="1">
            <a:off x="5310300" y="2111850"/>
            <a:ext cx="419100" cy="1895700"/>
          </a:xfrm>
          <a:prstGeom prst="curvedConnector3">
            <a:avLst>
              <a:gd name="adj1" fmla="val 50000"/>
            </a:avLst>
          </a:prstGeom>
          <a:noFill/>
          <a:ln w="9525" cap="flat" cmpd="sng">
            <a:solidFill>
              <a:schemeClr val="dk1"/>
            </a:solidFill>
            <a:prstDash val="solid"/>
            <a:round/>
            <a:headEnd type="none" w="med" len="med"/>
            <a:tailEnd type="triangle" w="med" len="med"/>
          </a:ln>
        </p:spPr>
      </p:cxnSp>
      <p:sp>
        <p:nvSpPr>
          <p:cNvPr id="381" name="Google Shape;381;p59"/>
          <p:cNvSpPr/>
          <p:nvPr/>
        </p:nvSpPr>
        <p:spPr>
          <a:xfrm>
            <a:off x="375000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Cultuurhistorische Thesaurus</a:t>
            </a:r>
            <a:endParaRPr sz="1200">
              <a:solidFill>
                <a:schemeClr val="lt1"/>
              </a:solidFill>
              <a:latin typeface="Roboto"/>
              <a:ea typeface="Roboto"/>
              <a:cs typeface="Roboto"/>
              <a:sym typeface="Roboto"/>
            </a:endParaRPr>
          </a:p>
        </p:txBody>
      </p:sp>
      <p:sp>
        <p:nvSpPr>
          <p:cNvPr id="383" name="Google Shape;383;p59"/>
          <p:cNvSpPr/>
          <p:nvPr/>
        </p:nvSpPr>
        <p:spPr>
          <a:xfrm>
            <a:off x="56455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WO2-thesaurus</a:t>
            </a:r>
            <a:endParaRPr sz="1200">
              <a:solidFill>
                <a:schemeClr val="lt1"/>
              </a:solidFill>
              <a:latin typeface="Roboto"/>
              <a:ea typeface="Roboto"/>
              <a:cs typeface="Roboto"/>
              <a:sym typeface="Roboto"/>
            </a:endParaRPr>
          </a:p>
        </p:txBody>
      </p:sp>
      <p:sp>
        <p:nvSpPr>
          <p:cNvPr id="379" name="Google Shape;379;p59"/>
          <p:cNvSpPr/>
          <p:nvPr/>
        </p:nvSpPr>
        <p:spPr>
          <a:xfrm>
            <a:off x="1854450" y="32692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Art &amp; Architecture Thesaurus (AAT)</a:t>
            </a:r>
            <a:endParaRPr sz="1200">
              <a:solidFill>
                <a:schemeClr val="lt1"/>
              </a:solidFill>
              <a:latin typeface="Roboto"/>
              <a:ea typeface="Roboto"/>
              <a:cs typeface="Roboto"/>
              <a:sym typeface="Roboto"/>
            </a:endParaRPr>
          </a:p>
        </p:txBody>
      </p:sp>
      <p:sp>
        <p:nvSpPr>
          <p:cNvPr id="384" name="Google Shape;384;p59"/>
          <p:cNvSpPr/>
          <p:nvPr/>
        </p:nvSpPr>
        <p:spPr>
          <a:xfrm>
            <a:off x="3750000" y="1317450"/>
            <a:ext cx="1644000" cy="556800"/>
          </a:xfrm>
          <a:prstGeom prst="roundRect">
            <a:avLst>
              <a:gd name="adj" fmla="val 16667"/>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Registratiesysteem</a:t>
            </a:r>
            <a:endParaRPr sz="1200">
              <a:solidFill>
                <a:schemeClr val="lt1"/>
              </a:solidFill>
              <a:latin typeface="Roboto"/>
              <a:ea typeface="Roboto"/>
              <a:cs typeface="Roboto"/>
              <a:sym typeface="Roboto"/>
            </a:endParaRPr>
          </a:p>
        </p:txBody>
      </p:sp>
      <p:sp>
        <p:nvSpPr>
          <p:cNvPr id="378" name="Google Shape;378;p59"/>
          <p:cNvSpPr/>
          <p:nvPr/>
        </p:nvSpPr>
        <p:spPr>
          <a:xfrm>
            <a:off x="3750000" y="2293350"/>
            <a:ext cx="1644000" cy="5568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1200" b="1">
                <a:latin typeface="Roboto"/>
                <a:ea typeface="Roboto"/>
                <a:cs typeface="Roboto"/>
                <a:sym typeface="Roboto"/>
              </a:rPr>
              <a:t>Termennetwerk</a:t>
            </a:r>
            <a:endParaRPr sz="1200" b="1">
              <a:latin typeface="Roboto"/>
              <a:ea typeface="Roboto"/>
              <a:cs typeface="Roboto"/>
              <a:sym typeface="Roboto"/>
            </a:endParaRPr>
          </a:p>
        </p:txBody>
      </p:sp>
      <p:cxnSp>
        <p:nvCxnSpPr>
          <p:cNvPr id="385" name="Google Shape;385;p59"/>
          <p:cNvCxnSpPr>
            <a:stCxn id="384" idx="2"/>
            <a:endCxn id="378" idx="0"/>
          </p:cNvCxnSpPr>
          <p:nvPr/>
        </p:nvCxnSpPr>
        <p:spPr>
          <a:xfrm>
            <a:off x="4572000" y="1874250"/>
            <a:ext cx="0" cy="419100"/>
          </a:xfrm>
          <a:prstGeom prst="straightConnector1">
            <a:avLst/>
          </a:prstGeom>
          <a:noFill/>
          <a:ln w="9525" cap="flat" cmpd="sng">
            <a:solidFill>
              <a:schemeClr val="dk1"/>
            </a:solidFill>
            <a:prstDash val="solid"/>
            <a:round/>
            <a:headEnd type="none" w="med" len="med"/>
            <a:tailEnd type="triangle" w="med" len="med"/>
          </a:ln>
        </p:spPr>
      </p:cxnSp>
      <p:sp>
        <p:nvSpPr>
          <p:cNvPr id="386" name="Google Shape;386;p59"/>
          <p:cNvSpPr/>
          <p:nvPr/>
        </p:nvSpPr>
        <p:spPr>
          <a:xfrm>
            <a:off x="28023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5</a:t>
            </a:r>
            <a:endParaRPr sz="1200">
              <a:solidFill>
                <a:schemeClr val="lt1"/>
              </a:solidFill>
              <a:latin typeface="Roboto"/>
              <a:ea typeface="Roboto"/>
              <a:cs typeface="Roboto"/>
              <a:sym typeface="Roboto"/>
            </a:endParaRPr>
          </a:p>
        </p:txBody>
      </p:sp>
      <p:sp>
        <p:nvSpPr>
          <p:cNvPr id="387" name="Google Shape;387;p59"/>
          <p:cNvSpPr/>
          <p:nvPr/>
        </p:nvSpPr>
        <p:spPr>
          <a:xfrm>
            <a:off x="46978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6</a:t>
            </a:r>
            <a:endParaRPr sz="1200">
              <a:solidFill>
                <a:schemeClr val="lt1"/>
              </a:solidFill>
              <a:latin typeface="Roboto"/>
              <a:ea typeface="Roboto"/>
              <a:cs typeface="Roboto"/>
              <a:sym typeface="Roboto"/>
            </a:endParaRPr>
          </a:p>
        </p:txBody>
      </p:sp>
      <p:sp>
        <p:nvSpPr>
          <p:cNvPr id="388" name="Google Shape;388;p59"/>
          <p:cNvSpPr/>
          <p:nvPr/>
        </p:nvSpPr>
        <p:spPr>
          <a:xfrm>
            <a:off x="90675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4</a:t>
            </a:r>
            <a:endParaRPr sz="1200">
              <a:solidFill>
                <a:schemeClr val="lt1"/>
              </a:solidFill>
              <a:latin typeface="Roboto"/>
              <a:ea typeface="Roboto"/>
              <a:cs typeface="Roboto"/>
              <a:sym typeface="Roboto"/>
            </a:endParaRPr>
          </a:p>
        </p:txBody>
      </p:sp>
      <p:sp>
        <p:nvSpPr>
          <p:cNvPr id="389" name="Google Shape;389;p59"/>
          <p:cNvSpPr/>
          <p:nvPr/>
        </p:nvSpPr>
        <p:spPr>
          <a:xfrm>
            <a:off x="6593400" y="357645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7</a:t>
            </a:r>
            <a:endParaRPr sz="1200">
              <a:solidFill>
                <a:schemeClr val="lt1"/>
              </a:solidFill>
              <a:latin typeface="Roboto"/>
              <a:ea typeface="Roboto"/>
              <a:cs typeface="Roboto"/>
              <a:sym typeface="Roboto"/>
            </a:endParaRPr>
          </a:p>
        </p:txBody>
      </p:sp>
      <p:sp>
        <p:nvSpPr>
          <p:cNvPr id="390" name="Google Shape;390;p59"/>
          <p:cNvSpPr/>
          <p:nvPr/>
        </p:nvSpPr>
        <p:spPr>
          <a:xfrm>
            <a:off x="375030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9</a:t>
            </a:r>
            <a:endParaRPr sz="1200">
              <a:solidFill>
                <a:schemeClr val="lt1"/>
              </a:solidFill>
              <a:latin typeface="Roboto"/>
              <a:ea typeface="Roboto"/>
              <a:cs typeface="Roboto"/>
              <a:sym typeface="Roboto"/>
            </a:endParaRPr>
          </a:p>
        </p:txBody>
      </p:sp>
      <p:sp>
        <p:nvSpPr>
          <p:cNvPr id="391" name="Google Shape;391;p59"/>
          <p:cNvSpPr/>
          <p:nvPr/>
        </p:nvSpPr>
        <p:spPr>
          <a:xfrm>
            <a:off x="56458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10</a:t>
            </a:r>
            <a:endParaRPr sz="1200">
              <a:solidFill>
                <a:schemeClr val="lt1"/>
              </a:solidFill>
              <a:latin typeface="Roboto"/>
              <a:ea typeface="Roboto"/>
              <a:cs typeface="Roboto"/>
              <a:sym typeface="Roboto"/>
            </a:endParaRPr>
          </a:p>
        </p:txBody>
      </p:sp>
      <p:sp>
        <p:nvSpPr>
          <p:cNvPr id="392" name="Google Shape;392;p59"/>
          <p:cNvSpPr/>
          <p:nvPr/>
        </p:nvSpPr>
        <p:spPr>
          <a:xfrm>
            <a:off x="1854750" y="4021000"/>
            <a:ext cx="1644000" cy="556800"/>
          </a:xfrm>
          <a:prstGeom prst="roundRect">
            <a:avLst>
              <a:gd name="adj" fmla="val 16667"/>
            </a:avLst>
          </a:prstGeom>
          <a:solidFill>
            <a:srgbClr val="FA782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nl-NL" sz="1200">
                <a:solidFill>
                  <a:schemeClr val="lt1"/>
                </a:solidFill>
                <a:latin typeface="Roboto"/>
                <a:ea typeface="Roboto"/>
                <a:cs typeface="Roboto"/>
                <a:sym typeface="Roboto"/>
              </a:rPr>
              <a:t>Terminologiebron 8</a:t>
            </a:r>
            <a:endParaRPr sz="1200">
              <a:solidFill>
                <a:schemeClr val="lt1"/>
              </a:solidFill>
              <a:latin typeface="Roboto"/>
              <a:ea typeface="Roboto"/>
              <a:cs typeface="Roboto"/>
              <a:sym typeface="Roboto"/>
            </a:endParaRPr>
          </a:p>
        </p:txBody>
      </p:sp>
      <p:sp>
        <p:nvSpPr>
          <p:cNvPr id="393" name="Google Shape;393;p59"/>
          <p:cNvSpPr txBox="1"/>
          <p:nvPr/>
        </p:nvSpPr>
        <p:spPr>
          <a:xfrm rot="2507">
            <a:off x="1568400" y="2850600"/>
            <a:ext cx="12339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DC Terms, GVP, SKOS, SKOS-XL</a:t>
            </a:r>
            <a:endParaRPr sz="1000" i="1">
              <a:solidFill>
                <a:schemeClr val="dk2"/>
              </a:solidFill>
              <a:latin typeface="Roboto"/>
              <a:ea typeface="Roboto"/>
              <a:cs typeface="Roboto"/>
              <a:sym typeface="Roboto"/>
            </a:endParaRPr>
          </a:p>
        </p:txBody>
      </p:sp>
      <p:sp>
        <p:nvSpPr>
          <p:cNvPr id="394" name="Google Shape;394;p59"/>
          <p:cNvSpPr txBox="1"/>
          <p:nvPr/>
        </p:nvSpPr>
        <p:spPr>
          <a:xfrm rot="2082">
            <a:off x="3636575" y="2978825"/>
            <a:ext cx="9906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Schema.org</a:t>
            </a:r>
            <a:endParaRPr sz="1000" i="1">
              <a:solidFill>
                <a:schemeClr val="dk2"/>
              </a:solidFill>
              <a:latin typeface="Roboto"/>
              <a:ea typeface="Roboto"/>
              <a:cs typeface="Roboto"/>
              <a:sym typeface="Roboto"/>
            </a:endParaRPr>
          </a:p>
        </p:txBody>
      </p:sp>
      <p:sp>
        <p:nvSpPr>
          <p:cNvPr id="395" name="Google Shape;395;p59"/>
          <p:cNvSpPr txBox="1"/>
          <p:nvPr/>
        </p:nvSpPr>
        <p:spPr>
          <a:xfrm rot="2510">
            <a:off x="5997974" y="285060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6" name="Google Shape;396;p59"/>
          <p:cNvSpPr txBox="1"/>
          <p:nvPr/>
        </p:nvSpPr>
        <p:spPr>
          <a:xfrm rot="2510">
            <a:off x="3876149" y="1936350"/>
            <a:ext cx="82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nl-NL" sz="1000" i="1">
                <a:solidFill>
                  <a:schemeClr val="dk2"/>
                </a:solidFill>
                <a:latin typeface="Roboto"/>
                <a:ea typeface="Roboto"/>
                <a:cs typeface="Roboto"/>
                <a:sym typeface="Roboto"/>
              </a:rPr>
              <a:t>SKOS</a:t>
            </a:r>
            <a:endParaRPr sz="1000" i="1">
              <a:solidFill>
                <a:schemeClr val="dk2"/>
              </a:solidFill>
              <a:latin typeface="Roboto"/>
              <a:ea typeface="Roboto"/>
              <a:cs typeface="Roboto"/>
              <a:sym typeface="Roboto"/>
            </a:endParaRPr>
          </a:p>
        </p:txBody>
      </p:sp>
      <p:sp>
        <p:nvSpPr>
          <p:cNvPr id="397" name="Google Shape;397;p59"/>
          <p:cNvSpPr txBox="1"/>
          <p:nvPr/>
        </p:nvSpPr>
        <p:spPr>
          <a:xfrm>
            <a:off x="5997975" y="2003100"/>
            <a:ext cx="22719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GraphQL</a:t>
            </a:r>
            <a:endParaRPr sz="1000" b="1">
              <a:solidFill>
                <a:srgbClr val="FF0000"/>
              </a:solidFill>
              <a:latin typeface="Roboto"/>
              <a:ea typeface="Roboto"/>
              <a:cs typeface="Roboto"/>
              <a:sym typeface="Roboto"/>
            </a:endParaRPr>
          </a:p>
          <a:p>
            <a:pPr marL="0" lvl="0" indent="0" algn="r" rtl="0">
              <a:spcBef>
                <a:spcPts val="0"/>
              </a:spcBef>
              <a:spcAft>
                <a:spcPts val="0"/>
              </a:spcAft>
              <a:buNone/>
            </a:pPr>
            <a:r>
              <a:rPr lang="nl-NL" sz="1000" b="1">
                <a:solidFill>
                  <a:srgbClr val="FF0000"/>
                </a:solidFill>
                <a:latin typeface="Roboto"/>
                <a:ea typeface="Roboto"/>
                <a:cs typeface="Roboto"/>
                <a:sym typeface="Roboto"/>
              </a:rPr>
              <a:t>(Reconciliation Service API)</a:t>
            </a:r>
            <a:endParaRPr sz="1000" b="1">
              <a:solidFill>
                <a:srgbClr val="FF0000"/>
              </a:solidFill>
              <a:latin typeface="Roboto"/>
              <a:ea typeface="Roboto"/>
              <a:cs typeface="Roboto"/>
              <a:sym typeface="Roboto"/>
            </a:endParaRPr>
          </a:p>
        </p:txBody>
      </p:sp>
      <p:sp>
        <p:nvSpPr>
          <p:cNvPr id="398" name="Google Shape;398;p59"/>
          <p:cNvSpPr txBox="1"/>
          <p:nvPr/>
        </p:nvSpPr>
        <p:spPr>
          <a:xfrm>
            <a:off x="7403175" y="2676450"/>
            <a:ext cx="8667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nl-NL" sz="1000" b="1">
                <a:solidFill>
                  <a:srgbClr val="FF0000"/>
                </a:solidFill>
                <a:latin typeface="Roboto"/>
                <a:ea typeface="Roboto"/>
                <a:cs typeface="Roboto"/>
                <a:sym typeface="Roboto"/>
              </a:rPr>
              <a:t>SPARQL</a:t>
            </a:r>
            <a:endParaRPr sz="1000" b="1">
              <a:solidFill>
                <a:srgbClr val="FF0000"/>
              </a:solidFill>
              <a:latin typeface="Roboto"/>
              <a:ea typeface="Roboto"/>
              <a:cs typeface="Roboto"/>
              <a:sym typeface="Roboto"/>
            </a:endParaRPr>
          </a:p>
        </p:txBody>
      </p:sp>
      <p:sp>
        <p:nvSpPr>
          <p:cNvPr id="399" name="Google Shape;399;p59"/>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Een tool (API) voor leveranciers</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1000"/>
                                        <p:tgtEl>
                                          <p:spTgt spid="382"/>
                                        </p:tgtEl>
                                      </p:cBhvr>
                                    </p:animEffect>
                                  </p:childTnLst>
                                </p:cTn>
                              </p:par>
                              <p:par>
                                <p:cTn id="14" presetID="10" presetClass="entr" presetSubtype="0" fill="hold" nodeType="withEffect">
                                  <p:stCondLst>
                                    <p:cond delay="0"/>
                                  </p:stCondLst>
                                  <p:childTnLst>
                                    <p:set>
                                      <p:cBhvr>
                                        <p:cTn id="15" dur="1" fill="hold">
                                          <p:stCondLst>
                                            <p:cond delay="0"/>
                                          </p:stCondLst>
                                        </p:cTn>
                                        <p:tgtEl>
                                          <p:spTgt spid="381"/>
                                        </p:tgtEl>
                                        <p:attrNameLst>
                                          <p:attrName>style.visibility</p:attrName>
                                        </p:attrNameLst>
                                      </p:cBhvr>
                                      <p:to>
                                        <p:strVal val="visible"/>
                                      </p:to>
                                    </p:set>
                                    <p:animEffect transition="in" filter="fade">
                                      <p:cBhvr>
                                        <p:cTn id="16" dur="1000"/>
                                        <p:tgtEl>
                                          <p:spTgt spid="381"/>
                                        </p:tgtEl>
                                      </p:cBhvr>
                                    </p:animEffect>
                                  </p:childTnLst>
                                </p:cTn>
                              </p:par>
                              <p:par>
                                <p:cTn id="17" presetID="10" presetClass="entr" presetSubtype="0" fill="hold" nodeType="withEffect">
                                  <p:stCondLst>
                                    <p:cond delay="0"/>
                                  </p:stCondLst>
                                  <p:childTnLst>
                                    <p:set>
                                      <p:cBhvr>
                                        <p:cTn id="18" dur="1" fill="hold">
                                          <p:stCondLst>
                                            <p:cond delay="0"/>
                                          </p:stCondLst>
                                        </p:cTn>
                                        <p:tgtEl>
                                          <p:spTgt spid="383"/>
                                        </p:tgtEl>
                                        <p:attrNameLst>
                                          <p:attrName>style.visibility</p:attrName>
                                        </p:attrNameLst>
                                      </p:cBhvr>
                                      <p:to>
                                        <p:strVal val="visible"/>
                                      </p:to>
                                    </p:set>
                                    <p:animEffect transition="in" filter="fade">
                                      <p:cBhvr>
                                        <p:cTn id="19" dur="1000"/>
                                        <p:tgtEl>
                                          <p:spTgt spid="383"/>
                                        </p:tgtEl>
                                      </p:cBhvr>
                                    </p:animEffect>
                                  </p:childTnLst>
                                </p:cTn>
                              </p:par>
                              <p:par>
                                <p:cTn id="20" presetID="10" presetClass="entr" presetSubtype="0" fill="hold" nodeType="with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1000"/>
                                        <p:tgtEl>
                                          <p:spTgt spid="379"/>
                                        </p:tgtEl>
                                      </p:cBhvr>
                                    </p:animEffect>
                                  </p:childTnLst>
                                </p:cTn>
                              </p:par>
                              <p:par>
                                <p:cTn id="23" presetID="10" presetClass="entr" presetSubtype="0" fill="hold" nodeType="withEffect">
                                  <p:stCondLst>
                                    <p:cond delay="0"/>
                                  </p:stCondLst>
                                  <p:childTnLst>
                                    <p:set>
                                      <p:cBhvr>
                                        <p:cTn id="24" dur="1" fill="hold">
                                          <p:stCondLst>
                                            <p:cond delay="0"/>
                                          </p:stCondLst>
                                        </p:cTn>
                                        <p:tgtEl>
                                          <p:spTgt spid="386"/>
                                        </p:tgtEl>
                                        <p:attrNameLst>
                                          <p:attrName>style.visibility</p:attrName>
                                        </p:attrNameLst>
                                      </p:cBhvr>
                                      <p:to>
                                        <p:strVal val="visible"/>
                                      </p:to>
                                    </p:set>
                                    <p:animEffect transition="in" filter="fade">
                                      <p:cBhvr>
                                        <p:cTn id="25" dur="1000"/>
                                        <p:tgtEl>
                                          <p:spTgt spid="386"/>
                                        </p:tgtEl>
                                      </p:cBhvr>
                                    </p:animEffect>
                                  </p:childTnLst>
                                </p:cTn>
                              </p:par>
                              <p:par>
                                <p:cTn id="26" presetID="10" presetClass="entr" presetSubtype="0" fill="hold" nodeType="withEffect">
                                  <p:stCondLst>
                                    <p:cond delay="0"/>
                                  </p:stCondLst>
                                  <p:childTnLst>
                                    <p:set>
                                      <p:cBhvr>
                                        <p:cTn id="27" dur="1" fill="hold">
                                          <p:stCondLst>
                                            <p:cond delay="0"/>
                                          </p:stCondLst>
                                        </p:cTn>
                                        <p:tgtEl>
                                          <p:spTgt spid="387"/>
                                        </p:tgtEl>
                                        <p:attrNameLst>
                                          <p:attrName>style.visibility</p:attrName>
                                        </p:attrNameLst>
                                      </p:cBhvr>
                                      <p:to>
                                        <p:strVal val="visible"/>
                                      </p:to>
                                    </p:set>
                                    <p:animEffect transition="in" filter="fade">
                                      <p:cBhvr>
                                        <p:cTn id="28" dur="1000"/>
                                        <p:tgtEl>
                                          <p:spTgt spid="387"/>
                                        </p:tgtEl>
                                      </p:cBhvr>
                                    </p:animEffect>
                                  </p:childTnLst>
                                </p:cTn>
                              </p:par>
                              <p:par>
                                <p:cTn id="29" presetID="10" presetClass="entr" presetSubtype="0" fill="hold" nodeType="with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1000"/>
                                        <p:tgtEl>
                                          <p:spTgt spid="388"/>
                                        </p:tgtEl>
                                      </p:cBhvr>
                                    </p:animEffect>
                                  </p:childTnLst>
                                </p:cTn>
                              </p:par>
                              <p:par>
                                <p:cTn id="32" presetID="10" presetClass="entr" presetSubtype="0" fill="hold" nodeType="withEffect">
                                  <p:stCondLst>
                                    <p:cond delay="0"/>
                                  </p:stCondLst>
                                  <p:childTnLst>
                                    <p:set>
                                      <p:cBhvr>
                                        <p:cTn id="33" dur="1" fill="hold">
                                          <p:stCondLst>
                                            <p:cond delay="0"/>
                                          </p:stCondLst>
                                        </p:cTn>
                                        <p:tgtEl>
                                          <p:spTgt spid="389"/>
                                        </p:tgtEl>
                                        <p:attrNameLst>
                                          <p:attrName>style.visibility</p:attrName>
                                        </p:attrNameLst>
                                      </p:cBhvr>
                                      <p:to>
                                        <p:strVal val="visible"/>
                                      </p:to>
                                    </p:set>
                                    <p:animEffect transition="in" filter="fade">
                                      <p:cBhvr>
                                        <p:cTn id="34" dur="1000"/>
                                        <p:tgtEl>
                                          <p:spTgt spid="389"/>
                                        </p:tgtEl>
                                      </p:cBhvr>
                                    </p:animEffect>
                                  </p:childTnLst>
                                </p:cTn>
                              </p:par>
                              <p:par>
                                <p:cTn id="35" presetID="10" presetClass="entr" presetSubtype="0" fill="hold" nodeType="withEffect">
                                  <p:stCondLst>
                                    <p:cond delay="0"/>
                                  </p:stCondLst>
                                  <p:childTnLst>
                                    <p:set>
                                      <p:cBhvr>
                                        <p:cTn id="36" dur="1" fill="hold">
                                          <p:stCondLst>
                                            <p:cond delay="0"/>
                                          </p:stCondLst>
                                        </p:cTn>
                                        <p:tgtEl>
                                          <p:spTgt spid="390"/>
                                        </p:tgtEl>
                                        <p:attrNameLst>
                                          <p:attrName>style.visibility</p:attrName>
                                        </p:attrNameLst>
                                      </p:cBhvr>
                                      <p:to>
                                        <p:strVal val="visible"/>
                                      </p:to>
                                    </p:set>
                                    <p:animEffect transition="in" filter="fade">
                                      <p:cBhvr>
                                        <p:cTn id="37" dur="1000"/>
                                        <p:tgtEl>
                                          <p:spTgt spid="390"/>
                                        </p:tgtEl>
                                      </p:cBhvr>
                                    </p:animEffect>
                                  </p:childTnLst>
                                </p:cTn>
                              </p:par>
                              <p:par>
                                <p:cTn id="38" presetID="10" presetClass="entr" presetSubtype="0" fill="hold" nodeType="withEffect">
                                  <p:stCondLst>
                                    <p:cond delay="0"/>
                                  </p:stCondLst>
                                  <p:childTnLst>
                                    <p:set>
                                      <p:cBhvr>
                                        <p:cTn id="39" dur="1" fill="hold">
                                          <p:stCondLst>
                                            <p:cond delay="0"/>
                                          </p:stCondLst>
                                        </p:cTn>
                                        <p:tgtEl>
                                          <p:spTgt spid="391"/>
                                        </p:tgtEl>
                                        <p:attrNameLst>
                                          <p:attrName>style.visibility</p:attrName>
                                        </p:attrNameLst>
                                      </p:cBhvr>
                                      <p:to>
                                        <p:strVal val="visible"/>
                                      </p:to>
                                    </p:set>
                                    <p:animEffect transition="in" filter="fade">
                                      <p:cBhvr>
                                        <p:cTn id="40" dur="1000"/>
                                        <p:tgtEl>
                                          <p:spTgt spid="391"/>
                                        </p:tgtEl>
                                      </p:cBhvr>
                                    </p:animEffect>
                                  </p:childTnLst>
                                </p:cTn>
                              </p:par>
                              <p:par>
                                <p:cTn id="41" presetID="10" presetClass="entr" presetSubtype="0" fill="hold" nodeType="withEffect">
                                  <p:stCondLst>
                                    <p:cond delay="0"/>
                                  </p:stCondLst>
                                  <p:childTnLst>
                                    <p:set>
                                      <p:cBhvr>
                                        <p:cTn id="42" dur="1" fill="hold">
                                          <p:stCondLst>
                                            <p:cond delay="0"/>
                                          </p:stCondLst>
                                        </p:cTn>
                                        <p:tgtEl>
                                          <p:spTgt spid="392"/>
                                        </p:tgtEl>
                                        <p:attrNameLst>
                                          <p:attrName>style.visibility</p:attrName>
                                        </p:attrNameLst>
                                      </p:cBhvr>
                                      <p:to>
                                        <p:strVal val="visible"/>
                                      </p:to>
                                    </p:set>
                                    <p:animEffect transition="in" filter="fade">
                                      <p:cBhvr>
                                        <p:cTn id="43" dur="1000"/>
                                        <p:tgtEl>
                                          <p:spTgt spid="39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5"/>
                                        </p:tgtEl>
                                        <p:attrNameLst>
                                          <p:attrName>style.visibility</p:attrName>
                                        </p:attrNameLst>
                                      </p:cBhvr>
                                      <p:to>
                                        <p:strVal val="visible"/>
                                      </p:to>
                                    </p:set>
                                    <p:animEffect transition="in" filter="fade">
                                      <p:cBhvr>
                                        <p:cTn id="48" dur="1000"/>
                                        <p:tgtEl>
                                          <p:spTgt spid="395"/>
                                        </p:tgtEl>
                                      </p:cBhvr>
                                    </p:animEffect>
                                  </p:childTnLst>
                                </p:cTn>
                              </p:par>
                              <p:par>
                                <p:cTn id="49" presetID="10" presetClass="entr" presetSubtype="0" fill="hold" nodeType="withEffect">
                                  <p:stCondLst>
                                    <p:cond delay="0"/>
                                  </p:stCondLst>
                                  <p:childTnLst>
                                    <p:set>
                                      <p:cBhvr>
                                        <p:cTn id="50" dur="1" fill="hold">
                                          <p:stCondLst>
                                            <p:cond delay="0"/>
                                          </p:stCondLst>
                                        </p:cTn>
                                        <p:tgtEl>
                                          <p:spTgt spid="393"/>
                                        </p:tgtEl>
                                        <p:attrNameLst>
                                          <p:attrName>style.visibility</p:attrName>
                                        </p:attrNameLst>
                                      </p:cBhvr>
                                      <p:to>
                                        <p:strVal val="visible"/>
                                      </p:to>
                                    </p:set>
                                    <p:animEffect transition="in" filter="fade">
                                      <p:cBhvr>
                                        <p:cTn id="51" dur="1000"/>
                                        <p:tgtEl>
                                          <p:spTgt spid="393"/>
                                        </p:tgtEl>
                                      </p:cBhvr>
                                    </p:animEffect>
                                  </p:childTnLst>
                                </p:cTn>
                              </p:par>
                              <p:par>
                                <p:cTn id="52" presetID="10" presetClass="entr" presetSubtype="0" fill="hold" nodeType="withEffect">
                                  <p:stCondLst>
                                    <p:cond delay="0"/>
                                  </p:stCondLst>
                                  <p:childTnLst>
                                    <p:set>
                                      <p:cBhvr>
                                        <p:cTn id="53" dur="1" fill="hold">
                                          <p:stCondLst>
                                            <p:cond delay="0"/>
                                          </p:stCondLst>
                                        </p:cTn>
                                        <p:tgtEl>
                                          <p:spTgt spid="394"/>
                                        </p:tgtEl>
                                        <p:attrNameLst>
                                          <p:attrName>style.visibility</p:attrName>
                                        </p:attrNameLst>
                                      </p:cBhvr>
                                      <p:to>
                                        <p:strVal val="visible"/>
                                      </p:to>
                                    </p:set>
                                    <p:animEffect transition="in" filter="fade">
                                      <p:cBhvr>
                                        <p:cTn id="54" dur="1000"/>
                                        <p:tgtEl>
                                          <p:spTgt spid="39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6"/>
                                        </p:tgtEl>
                                        <p:attrNameLst>
                                          <p:attrName>style.visibility</p:attrName>
                                        </p:attrNameLst>
                                      </p:cBhvr>
                                      <p:to>
                                        <p:strVal val="visible"/>
                                      </p:to>
                                    </p:set>
                                    <p:animEffect transition="in" filter="fade">
                                      <p:cBhvr>
                                        <p:cTn id="59" dur="1000"/>
                                        <p:tgtEl>
                                          <p:spTgt spid="39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8"/>
                                        </p:tgtEl>
                                        <p:attrNameLst>
                                          <p:attrName>style.visibility</p:attrName>
                                        </p:attrNameLst>
                                      </p:cBhvr>
                                      <p:to>
                                        <p:strVal val="visible"/>
                                      </p:to>
                                    </p:set>
                                    <p:animEffect transition="in" filter="fade">
                                      <p:cBhvr>
                                        <p:cTn id="64" dur="1000"/>
                                        <p:tgtEl>
                                          <p:spTgt spid="39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97"/>
                                        </p:tgtEl>
                                        <p:attrNameLst>
                                          <p:attrName>style.visibility</p:attrName>
                                        </p:attrNameLst>
                                      </p:cBhvr>
                                      <p:to>
                                        <p:strVal val="visible"/>
                                      </p:to>
                                    </p:set>
                                    <p:animEffect transition="in" filter="fade">
                                      <p:cBhvr>
                                        <p:cTn id="69" dur="10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60"/>
          <p:cNvPicPr preferRelativeResize="0"/>
          <p:nvPr/>
        </p:nvPicPr>
        <p:blipFill>
          <a:blip r:embed="rId3">
            <a:alphaModFix/>
          </a:blip>
          <a:stretch>
            <a:fillRect/>
          </a:stretch>
        </p:blipFill>
        <p:spPr>
          <a:xfrm>
            <a:off x="152400" y="533400"/>
            <a:ext cx="4649426" cy="3371849"/>
          </a:xfrm>
          <a:prstGeom prst="rect">
            <a:avLst/>
          </a:prstGeom>
          <a:noFill/>
          <a:ln>
            <a:noFill/>
          </a:ln>
        </p:spPr>
      </p:pic>
      <p:pic>
        <p:nvPicPr>
          <p:cNvPr id="405" name="Google Shape;405;p60"/>
          <p:cNvPicPr preferRelativeResize="0"/>
          <p:nvPr/>
        </p:nvPicPr>
        <p:blipFill>
          <a:blip r:embed="rId4">
            <a:alphaModFix/>
          </a:blip>
          <a:stretch>
            <a:fillRect/>
          </a:stretch>
        </p:blipFill>
        <p:spPr>
          <a:xfrm>
            <a:off x="4801825" y="605327"/>
            <a:ext cx="4342174" cy="5880723"/>
          </a:xfrm>
          <a:prstGeom prst="rect">
            <a:avLst/>
          </a:prstGeom>
          <a:noFill/>
          <a:ln>
            <a:noFill/>
          </a:ln>
        </p:spPr>
      </p:pic>
      <p:sp>
        <p:nvSpPr>
          <p:cNvPr id="406" name="Google Shape;406;p60"/>
          <p:cNvSpPr txBox="1"/>
          <p:nvPr/>
        </p:nvSpPr>
        <p:spPr>
          <a:xfrm>
            <a:off x="0" y="0"/>
            <a:ext cx="9144000" cy="533400"/>
          </a:xfrm>
          <a:prstGeom prst="rect">
            <a:avLst/>
          </a:prstGeom>
          <a:noFill/>
          <a:ln>
            <a:noFill/>
          </a:ln>
        </p:spPr>
        <p:txBody>
          <a:bodyPr spcFirstLastPara="1" wrap="square" lIns="91425" tIns="180000" rIns="91425" bIns="91425" anchor="t" anchorCtr="0">
            <a:no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GraphQL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62"/>
          <p:cNvPicPr preferRelativeResize="0"/>
          <p:nvPr/>
        </p:nvPicPr>
        <p:blipFill>
          <a:blip r:embed="rId3">
            <a:alphaModFix/>
          </a:blip>
          <a:stretch>
            <a:fillRect/>
          </a:stretch>
        </p:blipFill>
        <p:spPr>
          <a:xfrm>
            <a:off x="926400" y="1711875"/>
            <a:ext cx="4246525" cy="3277775"/>
          </a:xfrm>
          <a:prstGeom prst="rect">
            <a:avLst/>
          </a:prstGeom>
          <a:noFill/>
          <a:ln>
            <a:noFill/>
          </a:ln>
        </p:spPr>
      </p:pic>
      <p:pic>
        <p:nvPicPr>
          <p:cNvPr id="418" name="Google Shape;418;p62"/>
          <p:cNvPicPr preferRelativeResize="0"/>
          <p:nvPr/>
        </p:nvPicPr>
        <p:blipFill>
          <a:blip r:embed="rId4">
            <a:alphaModFix/>
          </a:blip>
          <a:stretch>
            <a:fillRect/>
          </a:stretch>
        </p:blipFill>
        <p:spPr>
          <a:xfrm>
            <a:off x="4030225" y="1188425"/>
            <a:ext cx="4690774" cy="1836925"/>
          </a:xfrm>
          <a:prstGeom prst="rect">
            <a:avLst/>
          </a:prstGeom>
          <a:noFill/>
          <a:ln>
            <a:noFill/>
          </a:ln>
        </p:spPr>
      </p:pic>
      <p:sp>
        <p:nvSpPr>
          <p:cNvPr id="419" name="Google Shape;419;p62"/>
          <p:cNvSpPr txBox="1">
            <a:spLocks noGrp="1"/>
          </p:cNvSpPr>
          <p:nvPr>
            <p:ph type="title"/>
          </p:nvPr>
        </p:nvSpPr>
        <p:spPr>
          <a:xfrm>
            <a:off x="0" y="0"/>
            <a:ext cx="9144000" cy="477000"/>
          </a:xfrm>
          <a:prstGeom prst="rect">
            <a:avLst/>
          </a:prstGeom>
        </p:spPr>
        <p:txBody>
          <a:bodyPr spcFirstLastPara="1" wrap="square" lIns="91425" tIns="180000" rIns="91425" bIns="91425" anchor="t" anchorCtr="0">
            <a:noAutofit/>
          </a:bodyPr>
          <a:lstStyle/>
          <a:p>
            <a:pPr marL="0" marR="0" lvl="0" indent="0" algn="ctr" rtl="0">
              <a:lnSpc>
                <a:spcPct val="100000"/>
              </a:lnSpc>
              <a:spcBef>
                <a:spcPts val="0"/>
              </a:spcBef>
              <a:spcAft>
                <a:spcPts val="0"/>
              </a:spcAft>
              <a:buNone/>
            </a:pPr>
            <a:r>
              <a:rPr lang="nl-NL" b="0"/>
              <a:t>Standaardiseren op één beschrijvingsformaat: SKOS</a:t>
            </a:r>
            <a:endParaRPr b="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67"/>
          <p:cNvPicPr preferRelativeResize="0"/>
          <p:nvPr/>
        </p:nvPicPr>
        <p:blipFill rotWithShape="1">
          <a:blip r:embed="rId3">
            <a:alphaModFix/>
          </a:blip>
          <a:srcRect t="18824" r="2647"/>
          <a:stretch/>
        </p:blipFill>
        <p:spPr>
          <a:xfrm>
            <a:off x="0" y="689321"/>
            <a:ext cx="9143999" cy="5436230"/>
          </a:xfrm>
          <a:prstGeom prst="rect">
            <a:avLst/>
          </a:prstGeom>
          <a:noFill/>
          <a:ln>
            <a:noFill/>
          </a:ln>
        </p:spPr>
      </p:pic>
      <p:sp>
        <p:nvSpPr>
          <p:cNvPr id="455" name="Google Shape;455;p67"/>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Aansluiten van een bron = Maken van een SPARQL query</a:t>
            </a:r>
            <a:endParaRPr sz="2000">
              <a:solidFill>
                <a:schemeClr val="dk2"/>
              </a:solidFill>
              <a:latin typeface="Poppins Medium"/>
              <a:ea typeface="Poppins Medium"/>
              <a:cs typeface="Poppins Medium"/>
              <a:sym typeface="Poppi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63"/>
          <p:cNvPicPr preferRelativeResize="0"/>
          <p:nvPr/>
        </p:nvPicPr>
        <p:blipFill>
          <a:blip r:embed="rId3">
            <a:alphaModFix/>
          </a:blip>
          <a:stretch>
            <a:fillRect/>
          </a:stretch>
        </p:blipFill>
        <p:spPr>
          <a:xfrm>
            <a:off x="352425" y="585788"/>
            <a:ext cx="8067675" cy="4581525"/>
          </a:xfrm>
          <a:prstGeom prst="rect">
            <a:avLst/>
          </a:prstGeom>
          <a:noFill/>
          <a:ln>
            <a:noFill/>
          </a:ln>
        </p:spPr>
      </p:pic>
      <p:sp>
        <p:nvSpPr>
          <p:cNvPr id="425" name="Google Shape;425;p63"/>
          <p:cNvSpPr txBox="1"/>
          <p:nvPr/>
        </p:nvSpPr>
        <p:spPr>
          <a:xfrm>
            <a:off x="6619875" y="4619625"/>
            <a:ext cx="14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u="sng">
                <a:solidFill>
                  <a:schemeClr val="hlink"/>
                </a:solidFill>
                <a:latin typeface="Roboto"/>
                <a:ea typeface="Roboto"/>
                <a:cs typeface="Roboto"/>
                <a:sym typeface="Roboto"/>
                <a:hlinkClick r:id="rId4"/>
              </a:rPr>
              <a:t>stcn-drukkers.rq</a:t>
            </a:r>
            <a:r>
              <a:rPr lang="nl-NL">
                <a:latin typeface="Roboto"/>
                <a:ea typeface="Roboto"/>
                <a:cs typeface="Roboto"/>
                <a:sym typeface="Roboto"/>
              </a:rPr>
              <a:t> </a:t>
            </a:r>
            <a:endParaRPr>
              <a:latin typeface="Roboto"/>
              <a:ea typeface="Roboto"/>
              <a:cs typeface="Roboto"/>
              <a:sym typeface="Roboto"/>
            </a:endParaRPr>
          </a:p>
        </p:txBody>
      </p:sp>
      <p:cxnSp>
        <p:nvCxnSpPr>
          <p:cNvPr id="426" name="Google Shape;426;p63"/>
          <p:cNvCxnSpPr/>
          <p:nvPr/>
        </p:nvCxnSpPr>
        <p:spPr>
          <a:xfrm>
            <a:off x="3724275" y="38766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7" name="Google Shape;427;p63"/>
          <p:cNvSpPr txBox="1"/>
          <p:nvPr/>
        </p:nvSpPr>
        <p:spPr>
          <a:xfrm>
            <a:off x="4800600" y="3681375"/>
            <a:ext cx="4266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“magie” voor optimalisatie per type SPARQL-endpoint</a:t>
            </a:r>
            <a:endParaRPr sz="1300" i="1">
              <a:latin typeface="Roboto"/>
              <a:ea typeface="Roboto"/>
              <a:cs typeface="Roboto"/>
              <a:sym typeface="Roboto"/>
            </a:endParaRPr>
          </a:p>
        </p:txBody>
      </p:sp>
      <p:cxnSp>
        <p:nvCxnSpPr>
          <p:cNvPr id="428" name="Google Shape;428;p63"/>
          <p:cNvCxnSpPr/>
          <p:nvPr/>
        </p:nvCxnSpPr>
        <p:spPr>
          <a:xfrm>
            <a:off x="3800475" y="1285875"/>
            <a:ext cx="942900" cy="9600"/>
          </a:xfrm>
          <a:prstGeom prst="straightConnector1">
            <a:avLst/>
          </a:prstGeom>
          <a:noFill/>
          <a:ln w="28575" cap="flat" cmpd="sng">
            <a:solidFill>
              <a:srgbClr val="FF0000"/>
            </a:solidFill>
            <a:prstDash val="solid"/>
            <a:round/>
            <a:headEnd type="triangle" w="med" len="med"/>
            <a:tailEnd type="none" w="med" len="med"/>
          </a:ln>
        </p:spPr>
      </p:cxnSp>
      <p:sp>
        <p:nvSpPr>
          <p:cNvPr id="429" name="Google Shape;429;p63"/>
          <p:cNvSpPr txBox="1"/>
          <p:nvPr/>
        </p:nvSpPr>
        <p:spPr>
          <a:xfrm>
            <a:off x="4876800" y="1090575"/>
            <a:ext cx="403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1300" i="1">
                <a:latin typeface="Roboto"/>
                <a:ea typeface="Roboto"/>
                <a:cs typeface="Roboto"/>
                <a:sym typeface="Roboto"/>
              </a:rPr>
              <a:t>alles wordt een skos:Concept</a:t>
            </a:r>
            <a:endParaRPr sz="1300" i="1">
              <a:latin typeface="Roboto"/>
              <a:ea typeface="Roboto"/>
              <a:cs typeface="Roboto"/>
              <a:sym typeface="Roboto"/>
            </a:endParaRPr>
          </a:p>
        </p:txBody>
      </p:sp>
      <p:sp>
        <p:nvSpPr>
          <p:cNvPr id="430" name="Google Shape;430;p63"/>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Voorbeeld van een SPARQL query naar de bron</a:t>
            </a:r>
            <a:endParaRPr sz="2000">
              <a:solidFill>
                <a:schemeClr val="dk2"/>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000"/>
                                        <p:tgtEl>
                                          <p:spTgt spid="428"/>
                                        </p:tgtEl>
                                      </p:cBhvr>
                                    </p:animEffect>
                                  </p:childTnLst>
                                </p:cTn>
                              </p:par>
                              <p:par>
                                <p:cTn id="8" presetID="10" presetClass="entr" presetSubtype="0" fill="hold" nodeType="withEffect">
                                  <p:stCondLst>
                                    <p:cond delay="0"/>
                                  </p:stCondLst>
                                  <p:childTnLst>
                                    <p:set>
                                      <p:cBhvr>
                                        <p:cTn id="9" dur="1" fill="hold">
                                          <p:stCondLst>
                                            <p:cond delay="0"/>
                                          </p:stCondLst>
                                        </p:cTn>
                                        <p:tgtEl>
                                          <p:spTgt spid="429"/>
                                        </p:tgtEl>
                                        <p:attrNameLst>
                                          <p:attrName>style.visibility</p:attrName>
                                        </p:attrNameLst>
                                      </p:cBhvr>
                                      <p:to>
                                        <p:strVal val="visible"/>
                                      </p:to>
                                    </p:set>
                                    <p:animEffect transition="in" filter="fade">
                                      <p:cBhvr>
                                        <p:cTn id="10" dur="1000"/>
                                        <p:tgtEl>
                                          <p:spTgt spid="4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6"/>
                                        </p:tgtEl>
                                        <p:attrNameLst>
                                          <p:attrName>style.visibility</p:attrName>
                                        </p:attrNameLst>
                                      </p:cBhvr>
                                      <p:to>
                                        <p:strVal val="visible"/>
                                      </p:to>
                                    </p:set>
                                    <p:animEffect transition="in" filter="fade">
                                      <p:cBhvr>
                                        <p:cTn id="15" dur="1000"/>
                                        <p:tgtEl>
                                          <p:spTgt spid="426"/>
                                        </p:tgtEl>
                                      </p:cBhvr>
                                    </p:animEffect>
                                  </p:childTnLst>
                                </p:cTn>
                              </p:par>
                              <p:par>
                                <p:cTn id="16" presetID="10" presetClass="entr" presetSubtype="0" fill="hold" nodeType="withEffect">
                                  <p:stCondLst>
                                    <p:cond delay="0"/>
                                  </p:stCondLst>
                                  <p:childTnLst>
                                    <p:set>
                                      <p:cBhvr>
                                        <p:cTn id="17" dur="1" fill="hold">
                                          <p:stCondLst>
                                            <p:cond delay="0"/>
                                          </p:stCondLst>
                                        </p:cTn>
                                        <p:tgtEl>
                                          <p:spTgt spid="427"/>
                                        </p:tgtEl>
                                        <p:attrNameLst>
                                          <p:attrName>style.visibility</p:attrName>
                                        </p:attrNameLst>
                                      </p:cBhvr>
                                      <p:to>
                                        <p:strVal val="visible"/>
                                      </p:to>
                                    </p:set>
                                    <p:animEffect transition="in" filter="fade">
                                      <p:cBhvr>
                                        <p:cTn id="18" dur="1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4"/>
          <p:cNvSpPr txBox="1"/>
          <p:nvPr/>
        </p:nvSpPr>
        <p:spPr>
          <a:xfrm>
            <a:off x="0" y="0"/>
            <a:ext cx="9144000" cy="582000"/>
          </a:xfrm>
          <a:prstGeom prst="rect">
            <a:avLst/>
          </a:prstGeom>
          <a:noFill/>
          <a:ln>
            <a:noFill/>
          </a:ln>
        </p:spPr>
        <p:txBody>
          <a:bodyPr spcFirstLastPara="1" wrap="square" lIns="91425" tIns="180000" rIns="91425" bIns="91425" anchor="t" anchorCtr="0">
            <a:spAutoFit/>
          </a:bodyPr>
          <a:lstStyle/>
          <a:p>
            <a:pPr marL="0" lvl="0" indent="0" algn="ctr" rtl="0">
              <a:spcBef>
                <a:spcPts val="0"/>
              </a:spcBef>
              <a:spcAft>
                <a:spcPts val="0"/>
              </a:spcAft>
              <a:buNone/>
            </a:pPr>
            <a:r>
              <a:rPr lang="nl-NL" sz="2000">
                <a:solidFill>
                  <a:schemeClr val="dk2"/>
                </a:solidFill>
                <a:latin typeface="Poppins Medium"/>
                <a:ea typeface="Poppins Medium"/>
                <a:cs typeface="Poppins Medium"/>
                <a:sym typeface="Poppins Medium"/>
              </a:rPr>
              <a:t>Gehele oplossing is open-source</a:t>
            </a:r>
            <a:endParaRPr sz="2000" u="sng">
              <a:solidFill>
                <a:schemeClr val="dk2"/>
              </a:solidFill>
              <a:latin typeface="Poppins Medium"/>
              <a:ea typeface="Poppins Medium"/>
              <a:cs typeface="Poppins Medium"/>
              <a:sym typeface="Poppins Medium"/>
            </a:endParaRPr>
          </a:p>
        </p:txBody>
      </p:sp>
      <p:pic>
        <p:nvPicPr>
          <p:cNvPr id="436" name="Google Shape;436;p64"/>
          <p:cNvPicPr preferRelativeResize="0"/>
          <p:nvPr/>
        </p:nvPicPr>
        <p:blipFill rotWithShape="1">
          <a:blip r:embed="rId3">
            <a:alphaModFix/>
          </a:blip>
          <a:srcRect t="59682" r="2647" b="2802"/>
          <a:stretch/>
        </p:blipFill>
        <p:spPr>
          <a:xfrm>
            <a:off x="0" y="1197962"/>
            <a:ext cx="9143999" cy="39455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66"/>
          <p:cNvPicPr preferRelativeResize="0"/>
          <p:nvPr/>
        </p:nvPicPr>
        <p:blipFill>
          <a:blip r:embed="rId3">
            <a:alphaModFix/>
          </a:blip>
          <a:stretch>
            <a:fillRect/>
          </a:stretch>
        </p:blipFill>
        <p:spPr>
          <a:xfrm>
            <a:off x="108900" y="0"/>
            <a:ext cx="4643953" cy="4975051"/>
          </a:xfrm>
          <a:prstGeom prst="rect">
            <a:avLst/>
          </a:prstGeom>
          <a:noFill/>
          <a:ln>
            <a:noFill/>
          </a:ln>
        </p:spPr>
      </p:pic>
      <p:pic>
        <p:nvPicPr>
          <p:cNvPr id="449" name="Google Shape;449;p66"/>
          <p:cNvPicPr preferRelativeResize="0"/>
          <p:nvPr/>
        </p:nvPicPr>
        <p:blipFill>
          <a:blip r:embed="rId4">
            <a:alphaModFix/>
          </a:blip>
          <a:stretch>
            <a:fillRect/>
          </a:stretch>
        </p:blipFill>
        <p:spPr>
          <a:xfrm>
            <a:off x="1620400" y="2479500"/>
            <a:ext cx="7334250" cy="249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1"/>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a:t>Waarom het Termennetwerk?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9"/>
          <p:cNvSpPr txBox="1">
            <a:spLocks noGrp="1"/>
          </p:cNvSpPr>
          <p:nvPr>
            <p:ph type="title"/>
          </p:nvPr>
        </p:nvSpPr>
        <p:spPr>
          <a:xfrm>
            <a:off x="0" y="0"/>
            <a:ext cx="9144000" cy="8784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b="0"/>
              <a:t>Termennetwerk in de volgende registratiesystemen</a:t>
            </a:r>
            <a:endParaRPr b="0"/>
          </a:p>
        </p:txBody>
      </p:sp>
      <p:sp>
        <p:nvSpPr>
          <p:cNvPr id="467" name="Google Shape;467;p69"/>
          <p:cNvSpPr txBox="1">
            <a:spLocks noGrp="1"/>
          </p:cNvSpPr>
          <p:nvPr>
            <p:ph type="body" idx="1"/>
          </p:nvPr>
        </p:nvSpPr>
        <p:spPr>
          <a:xfrm>
            <a:off x="787050" y="752850"/>
            <a:ext cx="8198400" cy="3450034"/>
          </a:xfrm>
          <a:prstGeom prst="rect">
            <a:avLst/>
          </a:prstGeom>
        </p:spPr>
        <p:txBody>
          <a:bodyPr spcFirstLastPara="1" wrap="square" lIns="0" tIns="0" rIns="0" bIns="0" anchor="t" anchorCtr="0">
            <a:noAutofit/>
          </a:bodyPr>
          <a:lstStyle/>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Atlantis (</a:t>
            </a:r>
            <a:r>
              <a:rPr lang="nl-NL" dirty="0" err="1">
                <a:latin typeface="Poppins"/>
                <a:ea typeface="Poppins"/>
                <a:cs typeface="Poppins"/>
                <a:sym typeface="Poppins"/>
              </a:rPr>
              <a:t>DEVENTit</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Memorix</a:t>
            </a:r>
            <a:r>
              <a:rPr lang="nl-NL" dirty="0">
                <a:latin typeface="Poppins"/>
                <a:ea typeface="Poppins"/>
                <a:cs typeface="Poppins"/>
                <a:sym typeface="Poppins"/>
              </a:rPr>
              <a:t> (</a:t>
            </a:r>
            <a:r>
              <a:rPr lang="nl-NL" dirty="0" err="1">
                <a:latin typeface="Poppins"/>
                <a:ea typeface="Poppins"/>
                <a:cs typeface="Poppins"/>
                <a:sym typeface="Poppins"/>
              </a:rPr>
              <a:t>Picturae</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Kleksi</a:t>
            </a:r>
            <a:r>
              <a:rPr lang="nl-NL" dirty="0">
                <a:latin typeface="Poppins"/>
                <a:ea typeface="Poppins"/>
                <a:cs typeface="Poppins"/>
                <a:sym typeface="Poppins"/>
              </a:rPr>
              <a:t> (</a:t>
            </a:r>
            <a:r>
              <a:rPr lang="nl-NL" dirty="0" err="1">
                <a:latin typeface="Poppins"/>
                <a:ea typeface="Poppins"/>
                <a:cs typeface="Poppins"/>
                <a:sym typeface="Poppins"/>
              </a:rPr>
              <a:t>Sofco</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Axiell</a:t>
            </a:r>
            <a:r>
              <a:rPr lang="nl-NL" dirty="0">
                <a:latin typeface="Poppins"/>
                <a:ea typeface="Poppins"/>
                <a:cs typeface="Poppins"/>
                <a:sym typeface="Poppins"/>
              </a:rPr>
              <a:t> </a:t>
            </a:r>
            <a:r>
              <a:rPr lang="nl-NL" dirty="0" err="1">
                <a:latin typeface="Poppins"/>
                <a:ea typeface="Poppins"/>
                <a:cs typeface="Poppins"/>
                <a:sym typeface="Poppins"/>
              </a:rPr>
              <a:t>Collections</a:t>
            </a:r>
            <a:r>
              <a:rPr lang="nl-NL" dirty="0">
                <a:latin typeface="Poppins"/>
                <a:ea typeface="Poppins"/>
                <a:cs typeface="Poppins"/>
                <a:sym typeface="Poppins"/>
              </a:rPr>
              <a:t> (</a:t>
            </a:r>
            <a:r>
              <a:rPr lang="nl-NL" dirty="0" err="1">
                <a:latin typeface="Poppins"/>
                <a:ea typeface="Poppins"/>
                <a:cs typeface="Poppins"/>
                <a:sym typeface="Poppins"/>
              </a:rPr>
              <a:t>Axiell</a:t>
            </a:r>
            <a:r>
              <a:rPr lang="nl-NL" dirty="0">
                <a:latin typeface="Poppins"/>
                <a:ea typeface="Poppins"/>
                <a:cs typeface="Poppins"/>
                <a:sym typeface="Poppins"/>
              </a:rPr>
              <a:t>)</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Omeka</a:t>
            </a:r>
            <a:r>
              <a:rPr lang="nl-NL" dirty="0">
                <a:latin typeface="Poppins"/>
                <a:ea typeface="Poppins"/>
                <a:cs typeface="Poppins"/>
                <a:sym typeface="Poppins"/>
              </a:rPr>
              <a:t>-S (open source)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Solid-CRS (open source)</a:t>
            </a:r>
          </a:p>
          <a:p>
            <a:pPr marL="457200" lvl="0" indent="-342900" algn="l" rtl="0">
              <a:lnSpc>
                <a:spcPct val="200000"/>
              </a:lnSpc>
              <a:spcBef>
                <a:spcPts val="0"/>
              </a:spcBef>
              <a:spcAft>
                <a:spcPts val="0"/>
              </a:spcAft>
              <a:buClr>
                <a:schemeClr val="accent1"/>
              </a:buClr>
              <a:buSzPts val="1800"/>
              <a:buFont typeface="Poppins"/>
              <a:buChar char="●"/>
            </a:pPr>
            <a:r>
              <a:rPr lang="nl-NL" dirty="0">
                <a:latin typeface="Poppins"/>
                <a:ea typeface="Poppins"/>
                <a:cs typeface="Poppins"/>
                <a:sym typeface="Poppins"/>
              </a:rPr>
              <a:t>MAIS-</a:t>
            </a:r>
            <a:r>
              <a:rPr lang="nl-NL" dirty="0" err="1">
                <a:latin typeface="Poppins"/>
                <a:ea typeface="Poppins"/>
                <a:cs typeface="Poppins"/>
                <a:sym typeface="Poppins"/>
              </a:rPr>
              <a:t>Flexis</a:t>
            </a:r>
            <a:r>
              <a:rPr lang="nl-NL" dirty="0">
                <a:latin typeface="Poppins"/>
                <a:ea typeface="Poppins"/>
                <a:cs typeface="Poppins"/>
                <a:sym typeface="Poppins"/>
              </a:rPr>
              <a:t> (De Ree)</a:t>
            </a:r>
            <a:endParaRPr dirty="0">
              <a:latin typeface="Poppins"/>
              <a:ea typeface="Poppins"/>
              <a:cs typeface="Poppins"/>
              <a:sym typeface="Poppins"/>
            </a:endParaRPr>
          </a:p>
          <a:p>
            <a:pPr marL="457200" lvl="0" indent="-342900" algn="l" rtl="0">
              <a:lnSpc>
                <a:spcPct val="200000"/>
              </a:lnSpc>
              <a:spcBef>
                <a:spcPts val="0"/>
              </a:spcBef>
              <a:spcAft>
                <a:spcPts val="0"/>
              </a:spcAft>
              <a:buClr>
                <a:schemeClr val="accent1"/>
              </a:buClr>
              <a:buSzPts val="1800"/>
              <a:buFont typeface="Poppins"/>
              <a:buChar char="●"/>
            </a:pPr>
            <a:r>
              <a:rPr lang="nl-NL" dirty="0" err="1">
                <a:latin typeface="Poppins"/>
                <a:ea typeface="Poppins"/>
                <a:cs typeface="Poppins"/>
                <a:sym typeface="Poppins"/>
              </a:rPr>
              <a:t>LDWizard</a:t>
            </a:r>
            <a:r>
              <a:rPr lang="nl-NL" dirty="0">
                <a:latin typeface="Poppins"/>
                <a:ea typeface="Poppins"/>
                <a:cs typeface="Poppins"/>
                <a:sym typeface="Poppins"/>
              </a:rPr>
              <a:t> Erfgoed versie (open source - beperkte functionaliteit)</a:t>
            </a:r>
            <a:endParaRPr dirty="0">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B5DDFE2-9DFB-CC2B-3C73-12DFC42B9C45}"/>
              </a:ext>
            </a:extLst>
          </p:cNvPr>
          <p:cNvSpPr>
            <a:spLocks noGrp="1"/>
          </p:cNvSpPr>
          <p:nvPr>
            <p:ph type="title"/>
          </p:nvPr>
        </p:nvSpPr>
        <p:spPr/>
        <p:txBody>
          <a:bodyPr/>
          <a:lstStyle/>
          <a:p>
            <a:r>
              <a:rPr lang="en-US" dirty="0" err="1"/>
              <a:t>Collectieregistraties</a:t>
            </a:r>
            <a:r>
              <a:rPr lang="en-US" dirty="0"/>
              <a:t> </a:t>
            </a:r>
            <a:r>
              <a:rPr lang="en-US" dirty="0" err="1"/>
              <a:t>verrijken</a:t>
            </a:r>
            <a:r>
              <a:rPr lang="en-US" dirty="0"/>
              <a:t> met termen?</a:t>
            </a:r>
          </a:p>
        </p:txBody>
      </p:sp>
      <p:sp>
        <p:nvSpPr>
          <p:cNvPr id="4" name="Tijdelijke aanduiding voor tekst 3">
            <a:extLst>
              <a:ext uri="{FF2B5EF4-FFF2-40B4-BE49-F238E27FC236}">
                <a16:creationId xmlns:a16="http://schemas.microsoft.com/office/drawing/2014/main" id="{3FAB22D8-D50D-E749-D047-B7A97143BF93}"/>
              </a:ext>
            </a:extLst>
          </p:cNvPr>
          <p:cNvSpPr>
            <a:spLocks noGrp="1"/>
          </p:cNvSpPr>
          <p:nvPr>
            <p:ph type="body" idx="1"/>
          </p:nvPr>
        </p:nvSpPr>
        <p:spPr>
          <a:xfrm>
            <a:off x="855677" y="1598664"/>
            <a:ext cx="7365533" cy="2808000"/>
          </a:xfrm>
        </p:spPr>
        <p:txBody>
          <a:bodyPr/>
          <a:lstStyle/>
          <a:p>
            <a:pPr marL="514350" indent="-285750">
              <a:buFont typeface="Arial" panose="020B0604020202020204" pitchFamily="34" charset="0"/>
              <a:buChar char="•"/>
            </a:pPr>
            <a:r>
              <a:rPr lang="en-US" dirty="0" err="1"/>
              <a:t>Opnemen</a:t>
            </a:r>
            <a:r>
              <a:rPr lang="en-US" dirty="0"/>
              <a:t> in </a:t>
            </a:r>
            <a:r>
              <a:rPr lang="en-US" dirty="0" err="1"/>
              <a:t>werkproces</a:t>
            </a:r>
            <a:r>
              <a:rPr lang="en-US" dirty="0"/>
              <a:t> van </a:t>
            </a:r>
            <a:r>
              <a:rPr lang="en-US" dirty="0" err="1"/>
              <a:t>metadateren</a:t>
            </a:r>
            <a:r>
              <a:rPr lang="en-US" dirty="0"/>
              <a:t> </a:t>
            </a:r>
            <a:r>
              <a:rPr lang="en-US" dirty="0" err="1"/>
              <a:t>voor</a:t>
            </a:r>
            <a:r>
              <a:rPr lang="en-US" dirty="0"/>
              <a:t> </a:t>
            </a:r>
            <a:r>
              <a:rPr lang="en-US" dirty="0" err="1"/>
              <a:t>nieuwe</a:t>
            </a:r>
            <a:r>
              <a:rPr lang="en-US" dirty="0"/>
              <a:t> </a:t>
            </a:r>
            <a:r>
              <a:rPr lang="en-US" dirty="0" err="1"/>
              <a:t>registraties</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Maar </a:t>
            </a:r>
            <a:r>
              <a:rPr lang="en-US" dirty="0" err="1"/>
              <a:t>achteraf</a:t>
            </a:r>
            <a:r>
              <a:rPr lang="en-US" dirty="0"/>
              <a:t> 1-voor-1 termen </a:t>
            </a:r>
            <a:r>
              <a:rPr lang="en-US" dirty="0" err="1"/>
              <a:t>toevoegen</a:t>
            </a:r>
            <a:r>
              <a:rPr lang="en-US" dirty="0"/>
              <a:t> </a:t>
            </a:r>
            <a:r>
              <a:rPr lang="en-US" dirty="0" err="1"/>
              <a:t>enorm</a:t>
            </a:r>
            <a:r>
              <a:rPr lang="en-US" dirty="0"/>
              <a:t> </a:t>
            </a:r>
            <a:r>
              <a:rPr lang="en-US" dirty="0" err="1"/>
              <a:t>veel</a:t>
            </a:r>
            <a:r>
              <a:rPr lang="en-US" dirty="0"/>
              <a:t> </a:t>
            </a:r>
            <a:r>
              <a:rPr lang="en-US" dirty="0" err="1"/>
              <a:t>werk</a:t>
            </a:r>
            <a:endParaRPr lang="en-US" dirty="0"/>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Kan (</a:t>
            </a:r>
            <a:r>
              <a:rPr lang="en-US" dirty="0" err="1"/>
              <a:t>deels</a:t>
            </a:r>
            <a:r>
              <a:rPr lang="en-US" dirty="0"/>
              <a:t>) </a:t>
            </a:r>
            <a:r>
              <a:rPr lang="en-US" dirty="0" err="1"/>
              <a:t>geautomatiseerd</a:t>
            </a:r>
            <a:r>
              <a:rPr lang="en-US" dirty="0"/>
              <a:t> met tools </a:t>
            </a:r>
            <a:r>
              <a:rPr lang="en-US" dirty="0" err="1"/>
              <a:t>als</a:t>
            </a:r>
            <a:r>
              <a:rPr lang="en-US" dirty="0"/>
              <a:t> </a:t>
            </a:r>
            <a:r>
              <a:rPr lang="en-US" dirty="0" err="1"/>
              <a:t>OpenRefine</a:t>
            </a:r>
            <a:r>
              <a:rPr lang="en-US" dirty="0"/>
              <a:t>:</a:t>
            </a:r>
          </a:p>
          <a:p>
            <a:pPr marL="971550" lvl="1" indent="-285750">
              <a:buFont typeface="Arial" panose="020B0604020202020204" pitchFamily="34" charset="0"/>
              <a:buChar char="•"/>
            </a:pPr>
            <a:r>
              <a:rPr lang="en-US" dirty="0"/>
              <a:t>Metadata </a:t>
            </a:r>
            <a:r>
              <a:rPr lang="en-US" dirty="0" err="1"/>
              <a:t>exporteren</a:t>
            </a:r>
            <a:endParaRPr lang="en-US" dirty="0"/>
          </a:p>
          <a:p>
            <a:pPr marL="971550" lvl="1" indent="-285750">
              <a:buFont typeface="Arial" panose="020B0604020202020204" pitchFamily="34" charset="0"/>
              <a:buChar char="•"/>
            </a:pPr>
            <a:r>
              <a:rPr lang="en-US" dirty="0" err="1"/>
              <a:t>Opschonen</a:t>
            </a:r>
            <a:r>
              <a:rPr lang="en-US" dirty="0"/>
              <a:t>, </a:t>
            </a:r>
            <a:r>
              <a:rPr lang="en-US" dirty="0" err="1"/>
              <a:t>harmoniseren</a:t>
            </a:r>
            <a:endParaRPr lang="en-US" dirty="0"/>
          </a:p>
          <a:p>
            <a:pPr marL="971550" lvl="1" indent="-285750">
              <a:buFont typeface="Arial" panose="020B0604020202020204" pitchFamily="34" charset="0"/>
              <a:buChar char="•"/>
            </a:pPr>
            <a:r>
              <a:rPr lang="en-US" dirty="0" err="1"/>
              <a:t>Automatisch</a:t>
            </a:r>
            <a:r>
              <a:rPr lang="en-US" dirty="0"/>
              <a:t> </a:t>
            </a:r>
            <a:r>
              <a:rPr lang="en-US" dirty="0" err="1"/>
              <a:t>koppelen</a:t>
            </a:r>
            <a:r>
              <a:rPr lang="en-US" dirty="0"/>
              <a:t> </a:t>
            </a:r>
            <a:r>
              <a:rPr lang="en-US" dirty="0" err="1"/>
              <a:t>aan</a:t>
            </a:r>
            <a:r>
              <a:rPr lang="en-US" dirty="0"/>
              <a:t> </a:t>
            </a:r>
            <a:r>
              <a:rPr lang="en-US" dirty="0" err="1"/>
              <a:t>terminologiebronnen</a:t>
            </a:r>
            <a:r>
              <a:rPr lang="en-US" dirty="0"/>
              <a:t> via </a:t>
            </a:r>
            <a:r>
              <a:rPr lang="en-US" dirty="0" err="1"/>
              <a:t>Termennetwerk</a:t>
            </a:r>
            <a:r>
              <a:rPr lang="en-US" dirty="0"/>
              <a:t> Reconciliation API</a:t>
            </a:r>
          </a:p>
          <a:p>
            <a:pPr marL="971550" lvl="1" indent="-285750">
              <a:buFont typeface="Arial" panose="020B0604020202020204" pitchFamily="34" charset="0"/>
              <a:buChar char="•"/>
            </a:pPr>
            <a:r>
              <a:rPr lang="en-US" dirty="0" err="1"/>
              <a:t>Importeren</a:t>
            </a:r>
            <a:r>
              <a:rPr lang="en-US" dirty="0"/>
              <a:t> in </a:t>
            </a:r>
            <a:r>
              <a:rPr lang="en-US" dirty="0" err="1"/>
              <a:t>collectieregistratiesysteem</a:t>
            </a:r>
            <a:endParaRPr lang="en-US" dirty="0"/>
          </a:p>
          <a:p>
            <a:pPr marL="1428750" lvl="2" indent="-285750">
              <a:buFont typeface="Arial" panose="020B0604020202020204" pitchFamily="34" charset="0"/>
              <a:buChar char="•"/>
            </a:pPr>
            <a:r>
              <a:rPr lang="en-US" dirty="0" err="1"/>
              <a:t>Overleg</a:t>
            </a:r>
            <a:r>
              <a:rPr lang="en-US" dirty="0"/>
              <a:t> met je </a:t>
            </a:r>
            <a:r>
              <a:rPr lang="en-US" dirty="0" err="1"/>
              <a:t>leverancier</a:t>
            </a:r>
            <a:r>
              <a:rPr lang="en-US" dirty="0"/>
              <a:t>!</a:t>
            </a:r>
          </a:p>
        </p:txBody>
      </p:sp>
    </p:spTree>
    <p:extLst>
      <p:ext uri="{BB962C8B-B14F-4D97-AF65-F5344CB8AC3E}">
        <p14:creationId xmlns:p14="http://schemas.microsoft.com/office/powerpoint/2010/main" val="24718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2"/>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Clr>
                <a:schemeClr val="dk1"/>
              </a:buClr>
              <a:buSzPts val="1100"/>
              <a:buFont typeface="Arial"/>
              <a:buNone/>
            </a:pPr>
            <a:r>
              <a:rPr lang="nl-NL" sz="2000"/>
              <a:t>Een tool (API) voor data managers</a:t>
            </a:r>
            <a:endParaRPr sz="2400"/>
          </a:p>
        </p:txBody>
      </p:sp>
      <p:pic>
        <p:nvPicPr>
          <p:cNvPr id="485" name="Google Shape;485;p72"/>
          <p:cNvPicPr preferRelativeResize="0"/>
          <p:nvPr/>
        </p:nvPicPr>
        <p:blipFill>
          <a:blip r:embed="rId3">
            <a:alphaModFix/>
          </a:blip>
          <a:stretch>
            <a:fillRect/>
          </a:stretch>
        </p:blipFill>
        <p:spPr>
          <a:xfrm>
            <a:off x="700925" y="643550"/>
            <a:ext cx="7742148" cy="4728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73"/>
          <p:cNvPicPr preferRelativeResize="0"/>
          <p:nvPr/>
        </p:nvPicPr>
        <p:blipFill>
          <a:blip r:embed="rId3">
            <a:alphaModFix/>
          </a:blip>
          <a:stretch>
            <a:fillRect/>
          </a:stretch>
        </p:blipFill>
        <p:spPr>
          <a:xfrm>
            <a:off x="1908800" y="704850"/>
            <a:ext cx="7246149" cy="4660875"/>
          </a:xfrm>
          <a:prstGeom prst="rect">
            <a:avLst/>
          </a:prstGeom>
          <a:noFill/>
          <a:ln>
            <a:noFill/>
          </a:ln>
        </p:spPr>
      </p:pic>
      <p:pic>
        <p:nvPicPr>
          <p:cNvPr id="491" name="Google Shape;491;p73"/>
          <p:cNvPicPr preferRelativeResize="0"/>
          <p:nvPr/>
        </p:nvPicPr>
        <p:blipFill>
          <a:blip r:embed="rId4">
            <a:alphaModFix/>
          </a:blip>
          <a:stretch>
            <a:fillRect/>
          </a:stretch>
        </p:blipFill>
        <p:spPr>
          <a:xfrm>
            <a:off x="6832898" y="1696425"/>
            <a:ext cx="2311102" cy="2685067"/>
          </a:xfrm>
          <a:prstGeom prst="rect">
            <a:avLst/>
          </a:prstGeom>
          <a:noFill/>
          <a:ln>
            <a:noFill/>
          </a:ln>
        </p:spPr>
      </p:pic>
      <p:sp>
        <p:nvSpPr>
          <p:cNvPr id="492" name="Google Shape;492;p73"/>
          <p:cNvSpPr txBox="1">
            <a:spLocks noGrp="1"/>
          </p:cNvSpPr>
          <p:nvPr>
            <p:ph type="title" idx="4294967295"/>
          </p:nvPr>
        </p:nvSpPr>
        <p:spPr>
          <a:xfrm>
            <a:off x="0" y="0"/>
            <a:ext cx="9144000" cy="6003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Bestaande gegevens verrijken via OpenRefine</a:t>
            </a:r>
            <a:endParaRPr sz="2000"/>
          </a:p>
        </p:txBody>
      </p:sp>
      <p:cxnSp>
        <p:nvCxnSpPr>
          <p:cNvPr id="493" name="Google Shape;493;p73"/>
          <p:cNvCxnSpPr>
            <a:stCxn id="491" idx="2"/>
          </p:cNvCxnSpPr>
          <p:nvPr/>
        </p:nvCxnSpPr>
        <p:spPr>
          <a:xfrm flipH="1">
            <a:off x="7358749" y="4381492"/>
            <a:ext cx="629700" cy="323100"/>
          </a:xfrm>
          <a:prstGeom prst="straightConnector1">
            <a:avLst/>
          </a:prstGeom>
          <a:noFill/>
          <a:ln w="9525" cap="flat" cmpd="sng">
            <a:solidFill>
              <a:schemeClr val="dk2"/>
            </a:solidFill>
            <a:prstDash val="solid"/>
            <a:round/>
            <a:headEnd type="none" w="med" len="med"/>
            <a:tailEnd type="triangle" w="med" len="med"/>
          </a:ln>
        </p:spPr>
      </p:cxnSp>
      <p:pic>
        <p:nvPicPr>
          <p:cNvPr id="494" name="Google Shape;494;p73"/>
          <p:cNvPicPr preferRelativeResize="0"/>
          <p:nvPr/>
        </p:nvPicPr>
        <p:blipFill>
          <a:blip r:embed="rId5">
            <a:alphaModFix/>
          </a:blip>
          <a:stretch>
            <a:fillRect/>
          </a:stretch>
        </p:blipFill>
        <p:spPr>
          <a:xfrm>
            <a:off x="159899" y="704850"/>
            <a:ext cx="1599949" cy="159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6"/>
          <p:cNvSpPr txBox="1">
            <a:spLocks noGrp="1"/>
          </p:cNvSpPr>
          <p:nvPr>
            <p:ph type="title"/>
          </p:nvPr>
        </p:nvSpPr>
        <p:spPr>
          <a:xfrm>
            <a:off x="1224000" y="1284525"/>
            <a:ext cx="6696000" cy="195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Vragen?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C1CE4B-F9E0-618E-E751-DBA010832522}"/>
              </a:ext>
            </a:extLst>
          </p:cNvPr>
          <p:cNvSpPr>
            <a:spLocks noGrp="1"/>
          </p:cNvSpPr>
          <p:nvPr>
            <p:ph type="title"/>
          </p:nvPr>
        </p:nvSpPr>
        <p:spPr/>
        <p:txBody>
          <a:bodyPr/>
          <a:lstStyle/>
          <a:p>
            <a:r>
              <a:rPr lang="en-US" dirty="0"/>
              <a:t>Hands on!</a:t>
            </a:r>
          </a:p>
        </p:txBody>
      </p:sp>
    </p:spTree>
    <p:extLst>
      <p:ext uri="{BB962C8B-B14F-4D97-AF65-F5344CB8AC3E}">
        <p14:creationId xmlns:p14="http://schemas.microsoft.com/office/powerpoint/2010/main" val="1306981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361FB49-A374-103C-C5AC-C6AF080F6FD4}"/>
              </a:ext>
            </a:extLst>
          </p:cNvPr>
          <p:cNvSpPr>
            <a:spLocks noGrp="1"/>
          </p:cNvSpPr>
          <p:nvPr>
            <p:ph type="title"/>
          </p:nvPr>
        </p:nvSpPr>
        <p:spPr>
          <a:xfrm>
            <a:off x="936000" y="436728"/>
            <a:ext cx="5832000" cy="662230"/>
          </a:xfrm>
        </p:spPr>
        <p:txBody>
          <a:bodyPr/>
          <a:lstStyle/>
          <a:p>
            <a:r>
              <a:rPr lang="en-US" dirty="0" err="1"/>
              <a:t>Zelf</a:t>
            </a:r>
            <a:r>
              <a:rPr lang="en-US" dirty="0"/>
              <a:t> </a:t>
            </a:r>
            <a:r>
              <a:rPr lang="en-US" dirty="0" err="1"/>
              <a:t>aan</a:t>
            </a:r>
            <a:r>
              <a:rPr lang="en-US" dirty="0"/>
              <a:t> de slag</a:t>
            </a:r>
          </a:p>
        </p:txBody>
      </p:sp>
      <p:sp>
        <p:nvSpPr>
          <p:cNvPr id="4" name="Tijdelijke aanduiding voor tekst 3">
            <a:extLst>
              <a:ext uri="{FF2B5EF4-FFF2-40B4-BE49-F238E27FC236}">
                <a16:creationId xmlns:a16="http://schemas.microsoft.com/office/drawing/2014/main" id="{0E187AEA-224C-840C-AB66-A236FE4AE644}"/>
              </a:ext>
            </a:extLst>
          </p:cNvPr>
          <p:cNvSpPr>
            <a:spLocks noGrp="1"/>
          </p:cNvSpPr>
          <p:nvPr>
            <p:ph type="body" idx="1"/>
          </p:nvPr>
        </p:nvSpPr>
        <p:spPr/>
        <p:txBody>
          <a:bodyPr/>
          <a:lstStyle/>
          <a:p>
            <a:pPr marL="514350" indent="-285750">
              <a:buFontTx/>
              <a:buChar char="-"/>
            </a:pPr>
            <a:r>
              <a:rPr lang="en-US" dirty="0"/>
              <a:t>Eigen </a:t>
            </a:r>
            <a:r>
              <a:rPr lang="en-US" dirty="0" err="1"/>
              <a:t>versie</a:t>
            </a:r>
            <a:r>
              <a:rPr lang="en-US" dirty="0"/>
              <a:t> of via </a:t>
            </a:r>
            <a:r>
              <a:rPr lang="en-US" dirty="0">
                <a:hlinkClick r:id="rId2"/>
              </a:rPr>
              <a:t>https://openrefine.coret.org/</a:t>
            </a:r>
            <a:r>
              <a:rPr lang="en-US" dirty="0"/>
              <a:t> </a:t>
            </a:r>
          </a:p>
          <a:p>
            <a:pPr marL="514350" indent="-285750">
              <a:buFontTx/>
              <a:buChar char="-"/>
            </a:pPr>
            <a:r>
              <a:rPr lang="en-US" dirty="0"/>
              <a:t>Eigen dataset of </a:t>
            </a:r>
            <a:r>
              <a:rPr lang="en-US" dirty="0" err="1"/>
              <a:t>downloaden</a:t>
            </a:r>
            <a:r>
              <a:rPr lang="en-US" dirty="0"/>
              <a:t> via </a:t>
            </a:r>
            <a:r>
              <a:rPr lang="en-US" dirty="0">
                <a:hlinkClick r:id="rId3"/>
              </a:rPr>
              <a:t>https://github.com/cultureelerfgoed/vogin</a:t>
            </a:r>
            <a:r>
              <a:rPr lang="en-US" dirty="0"/>
              <a:t> </a:t>
            </a:r>
          </a:p>
          <a:p>
            <a:pPr marL="514350" indent="-285750">
              <a:buFontTx/>
              <a:buChar char="-"/>
            </a:pPr>
            <a:endParaRPr lang="en-US" dirty="0"/>
          </a:p>
          <a:p>
            <a:pPr marL="514350" indent="-285750">
              <a:buFontTx/>
              <a:buChar char="-"/>
            </a:pPr>
            <a:r>
              <a:rPr lang="en-US" dirty="0"/>
              <a:t>Dataset </a:t>
            </a:r>
            <a:r>
              <a:rPr lang="en-US" dirty="0" err="1"/>
              <a:t>inladen</a:t>
            </a:r>
            <a:r>
              <a:rPr lang="en-US" dirty="0"/>
              <a:t> in </a:t>
            </a:r>
            <a:r>
              <a:rPr lang="en-US" dirty="0" err="1"/>
              <a:t>OpenRefine</a:t>
            </a:r>
            <a:endParaRPr lang="en-US" dirty="0"/>
          </a:p>
          <a:p>
            <a:pPr marL="514350" indent="-285750">
              <a:buFontTx/>
              <a:buChar char="-"/>
            </a:pPr>
            <a:r>
              <a:rPr lang="en-US" dirty="0"/>
              <a:t>Cluster &amp; Edit</a:t>
            </a:r>
          </a:p>
          <a:p>
            <a:pPr marL="514350" indent="-285750">
              <a:buFontTx/>
              <a:buChar char="-"/>
            </a:pPr>
            <a:r>
              <a:rPr lang="en-US" dirty="0" err="1"/>
              <a:t>Verrijken</a:t>
            </a:r>
            <a:r>
              <a:rPr lang="en-US" dirty="0"/>
              <a:t> met het </a:t>
            </a:r>
            <a:r>
              <a:rPr lang="en-US" dirty="0" err="1"/>
              <a:t>Termennetwerk</a:t>
            </a:r>
            <a:endParaRPr lang="en-US" dirty="0"/>
          </a:p>
        </p:txBody>
      </p:sp>
      <p:sp>
        <p:nvSpPr>
          <p:cNvPr id="5" name="Tijdelijke aanduiding voor tekst 4">
            <a:extLst>
              <a:ext uri="{FF2B5EF4-FFF2-40B4-BE49-F238E27FC236}">
                <a16:creationId xmlns:a16="http://schemas.microsoft.com/office/drawing/2014/main" id="{5E4A33E3-37C5-E8DB-C507-8C942FBEC24E}"/>
              </a:ext>
            </a:extLst>
          </p:cNvPr>
          <p:cNvSpPr>
            <a:spLocks noGrp="1"/>
          </p:cNvSpPr>
          <p:nvPr>
            <p:ph type="body" idx="2"/>
          </p:nvPr>
        </p:nvSpPr>
        <p:spPr/>
        <p:txBody>
          <a:bodyPr/>
          <a:lstStyle/>
          <a:p>
            <a:r>
              <a:rPr lang="en-US" dirty="0" err="1"/>
              <a:t>OpenRefine</a:t>
            </a:r>
            <a:r>
              <a:rPr lang="en-US" dirty="0"/>
              <a:t>:</a:t>
            </a:r>
          </a:p>
        </p:txBody>
      </p:sp>
    </p:spTree>
    <p:extLst>
      <p:ext uri="{BB962C8B-B14F-4D97-AF65-F5344CB8AC3E}">
        <p14:creationId xmlns:p14="http://schemas.microsoft.com/office/powerpoint/2010/main" val="3664837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6DCA8431-D674-8537-A5CF-3012F285E126}"/>
              </a:ext>
            </a:extLst>
          </p:cNvPr>
          <p:cNvPicPr>
            <a:picLocks noChangeAspect="1"/>
          </p:cNvPicPr>
          <p:nvPr/>
        </p:nvPicPr>
        <p:blipFill>
          <a:blip r:embed="rId2"/>
          <a:stretch>
            <a:fillRect/>
          </a:stretch>
        </p:blipFill>
        <p:spPr>
          <a:xfrm>
            <a:off x="0" y="1543412"/>
            <a:ext cx="9144000" cy="2056676"/>
          </a:xfrm>
          <a:prstGeom prst="rect">
            <a:avLst/>
          </a:prstGeom>
        </p:spPr>
      </p:pic>
      <p:sp>
        <p:nvSpPr>
          <p:cNvPr id="7" name="Ovaal 6">
            <a:extLst>
              <a:ext uri="{FF2B5EF4-FFF2-40B4-BE49-F238E27FC236}">
                <a16:creationId xmlns:a16="http://schemas.microsoft.com/office/drawing/2014/main" id="{AC6A9398-2502-9A74-CC24-7B07C083C4E1}"/>
              </a:ext>
            </a:extLst>
          </p:cNvPr>
          <p:cNvSpPr/>
          <p:nvPr/>
        </p:nvSpPr>
        <p:spPr>
          <a:xfrm>
            <a:off x="8384169" y="2194245"/>
            <a:ext cx="323604"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kstvak 10">
            <a:extLst>
              <a:ext uri="{FF2B5EF4-FFF2-40B4-BE49-F238E27FC236}">
                <a16:creationId xmlns:a16="http://schemas.microsoft.com/office/drawing/2014/main" id="{1DA0401C-0C59-FA10-A511-18DE59633A1D}"/>
              </a:ext>
            </a:extLst>
          </p:cNvPr>
          <p:cNvSpPr txBox="1"/>
          <p:nvPr/>
        </p:nvSpPr>
        <p:spPr>
          <a:xfrm>
            <a:off x="1849772" y="529815"/>
            <a:ext cx="4572000" cy="369332"/>
          </a:xfrm>
          <a:prstGeom prst="rect">
            <a:avLst/>
          </a:prstGeom>
          <a:noFill/>
        </p:spPr>
        <p:txBody>
          <a:bodyPr wrap="square">
            <a:spAutoFit/>
          </a:bodyPr>
          <a:lstStyle/>
          <a:p>
            <a:pPr marL="228600"/>
            <a:r>
              <a:rPr lang="en-US" sz="1800" dirty="0">
                <a:hlinkClick r:id="rId3"/>
              </a:rPr>
              <a:t>https://github.com/cultureelerfgoed/vogin</a:t>
            </a:r>
            <a:r>
              <a:rPr lang="en-US" sz="1800" dirty="0"/>
              <a:t> </a:t>
            </a:r>
          </a:p>
        </p:txBody>
      </p:sp>
    </p:spTree>
    <p:extLst>
      <p:ext uri="{BB962C8B-B14F-4D97-AF65-F5344CB8AC3E}">
        <p14:creationId xmlns:p14="http://schemas.microsoft.com/office/powerpoint/2010/main" val="2500081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86E8879-D65C-2256-284F-BBBD49666F09}"/>
              </a:ext>
            </a:extLst>
          </p:cNvPr>
          <p:cNvPicPr>
            <a:picLocks noChangeAspect="1"/>
          </p:cNvPicPr>
          <p:nvPr/>
        </p:nvPicPr>
        <p:blipFill>
          <a:blip r:embed="rId2"/>
          <a:stretch>
            <a:fillRect/>
          </a:stretch>
        </p:blipFill>
        <p:spPr>
          <a:xfrm>
            <a:off x="0" y="401231"/>
            <a:ext cx="9144000" cy="4341038"/>
          </a:xfrm>
          <a:prstGeom prst="rect">
            <a:avLst/>
          </a:prstGeom>
        </p:spPr>
      </p:pic>
      <p:sp>
        <p:nvSpPr>
          <p:cNvPr id="7" name="Ovaal 6">
            <a:extLst>
              <a:ext uri="{FF2B5EF4-FFF2-40B4-BE49-F238E27FC236}">
                <a16:creationId xmlns:a16="http://schemas.microsoft.com/office/drawing/2014/main" id="{C953A4EB-C91B-7F6C-ADDD-A48DCCCC15BA}"/>
              </a:ext>
            </a:extLst>
          </p:cNvPr>
          <p:cNvSpPr/>
          <p:nvPr/>
        </p:nvSpPr>
        <p:spPr>
          <a:xfrm>
            <a:off x="8174444" y="401231"/>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445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0C04E71-560B-A1D1-9224-8A7A1B75635E}"/>
              </a:ext>
            </a:extLst>
          </p:cNvPr>
          <p:cNvPicPr>
            <a:picLocks noChangeAspect="1"/>
          </p:cNvPicPr>
          <p:nvPr/>
        </p:nvPicPr>
        <p:blipFill>
          <a:blip r:embed="rId2"/>
          <a:stretch>
            <a:fillRect/>
          </a:stretch>
        </p:blipFill>
        <p:spPr>
          <a:xfrm>
            <a:off x="0" y="747381"/>
            <a:ext cx="9144000" cy="3648737"/>
          </a:xfrm>
          <a:prstGeom prst="rect">
            <a:avLst/>
          </a:prstGeom>
        </p:spPr>
      </p:pic>
    </p:spTree>
    <p:extLst>
      <p:ext uri="{BB962C8B-B14F-4D97-AF65-F5344CB8AC3E}">
        <p14:creationId xmlns:p14="http://schemas.microsoft.com/office/powerpoint/2010/main" val="98490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42"/>
          <p:cNvPicPr preferRelativeResize="0"/>
          <p:nvPr/>
        </p:nvPicPr>
        <p:blipFill>
          <a:blip r:embed="rId3">
            <a:alphaModFix/>
          </a:blip>
          <a:stretch>
            <a:fillRect/>
          </a:stretch>
        </p:blipFill>
        <p:spPr>
          <a:xfrm rot="-611220">
            <a:off x="933055" y="1006551"/>
            <a:ext cx="2569663" cy="3636225"/>
          </a:xfrm>
          <a:prstGeom prst="rect">
            <a:avLst/>
          </a:prstGeom>
          <a:noFill/>
          <a:ln w="9525" cap="flat" cmpd="sng">
            <a:solidFill>
              <a:srgbClr val="B7B7B7"/>
            </a:solidFill>
            <a:prstDash val="solid"/>
            <a:round/>
            <a:headEnd type="none" w="sm" len="sm"/>
            <a:tailEnd type="none" w="sm" len="sm"/>
          </a:ln>
        </p:spPr>
      </p:pic>
      <p:sp>
        <p:nvSpPr>
          <p:cNvPr id="203" name="Google Shape;203;p42"/>
          <p:cNvSpPr txBox="1"/>
          <p:nvPr/>
        </p:nvSpPr>
        <p:spPr>
          <a:xfrm>
            <a:off x="4170925" y="1366800"/>
            <a:ext cx="4437900" cy="240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nl-NL" sz="3300">
                <a:solidFill>
                  <a:schemeClr val="dk1"/>
                </a:solidFill>
                <a:latin typeface="Roboto"/>
                <a:ea typeface="Roboto"/>
                <a:cs typeface="Roboto"/>
                <a:sym typeface="Roboto"/>
              </a:rPr>
              <a:t>Samenwerken om    erfgoed beter </a:t>
            </a:r>
            <a:br>
              <a:rPr lang="nl-NL" sz="3300">
                <a:solidFill>
                  <a:schemeClr val="dk1"/>
                </a:solidFill>
                <a:latin typeface="Roboto"/>
                <a:ea typeface="Roboto"/>
                <a:cs typeface="Roboto"/>
                <a:sym typeface="Roboto"/>
              </a:rPr>
            </a:br>
            <a:r>
              <a:rPr lang="nl-NL" sz="3300">
                <a:solidFill>
                  <a:schemeClr val="dk1"/>
                </a:solidFill>
                <a:latin typeface="Roboto"/>
                <a:ea typeface="Roboto"/>
                <a:cs typeface="Roboto"/>
                <a:sym typeface="Roboto"/>
              </a:rPr>
              <a:t>vindbaar te maken</a:t>
            </a:r>
            <a:endParaRPr sz="3300">
              <a:solidFill>
                <a:schemeClr val="dk1"/>
              </a:solidFill>
              <a:latin typeface="Roboto"/>
              <a:ea typeface="Roboto"/>
              <a:cs typeface="Roboto"/>
              <a:sym typeface="Roboto"/>
            </a:endParaRPr>
          </a:p>
        </p:txBody>
      </p:sp>
      <p:sp>
        <p:nvSpPr>
          <p:cNvPr id="204" name="Google Shape;204;p42"/>
          <p:cNvSpPr txBox="1">
            <a:spLocks noGrp="1"/>
          </p:cNvSpPr>
          <p:nvPr>
            <p:ph type="title"/>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Netwerk Digitaal Erfgoed</a:t>
            </a:r>
            <a:endParaRPr sz="2000" b="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0BAA1FA-0BCB-7C47-B81A-BC2CBF55E556}"/>
              </a:ext>
            </a:extLst>
          </p:cNvPr>
          <p:cNvPicPr>
            <a:picLocks noChangeAspect="1"/>
          </p:cNvPicPr>
          <p:nvPr/>
        </p:nvPicPr>
        <p:blipFill>
          <a:blip r:embed="rId2"/>
          <a:stretch>
            <a:fillRect/>
          </a:stretch>
        </p:blipFill>
        <p:spPr>
          <a:xfrm>
            <a:off x="0" y="375105"/>
            <a:ext cx="9144000" cy="4393289"/>
          </a:xfrm>
          <a:prstGeom prst="rect">
            <a:avLst/>
          </a:prstGeom>
        </p:spPr>
      </p:pic>
      <p:sp>
        <p:nvSpPr>
          <p:cNvPr id="4" name="Ovaal 3">
            <a:extLst>
              <a:ext uri="{FF2B5EF4-FFF2-40B4-BE49-F238E27FC236}">
                <a16:creationId xmlns:a16="http://schemas.microsoft.com/office/drawing/2014/main" id="{5DF9E18F-8D45-CEA1-372D-418158455AB6}"/>
              </a:ext>
            </a:extLst>
          </p:cNvPr>
          <p:cNvSpPr/>
          <p:nvPr/>
        </p:nvSpPr>
        <p:spPr>
          <a:xfrm>
            <a:off x="2016925" y="1416299"/>
            <a:ext cx="969556" cy="377505"/>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781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E9B6E46-015B-D4F5-AA52-0B950AF84EF4}"/>
              </a:ext>
            </a:extLst>
          </p:cNvPr>
          <p:cNvPicPr>
            <a:picLocks noChangeAspect="1"/>
          </p:cNvPicPr>
          <p:nvPr/>
        </p:nvPicPr>
        <p:blipFill>
          <a:blip r:embed="rId2"/>
          <a:stretch>
            <a:fillRect/>
          </a:stretch>
        </p:blipFill>
        <p:spPr>
          <a:xfrm>
            <a:off x="713065" y="238781"/>
            <a:ext cx="7356737" cy="4669827"/>
          </a:xfrm>
          <a:prstGeom prst="rect">
            <a:avLst/>
          </a:prstGeom>
        </p:spPr>
      </p:pic>
      <p:sp>
        <p:nvSpPr>
          <p:cNvPr id="4" name="Ovaal 3">
            <a:extLst>
              <a:ext uri="{FF2B5EF4-FFF2-40B4-BE49-F238E27FC236}">
                <a16:creationId xmlns:a16="http://schemas.microsoft.com/office/drawing/2014/main" id="{58CFD8F4-7607-D12B-70F8-C29698E7FB5C}"/>
              </a:ext>
            </a:extLst>
          </p:cNvPr>
          <p:cNvSpPr/>
          <p:nvPr/>
        </p:nvSpPr>
        <p:spPr>
          <a:xfrm>
            <a:off x="4760125" y="431889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884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F48D352-DA88-FDAA-6224-4DC925959483}"/>
              </a:ext>
            </a:extLst>
          </p:cNvPr>
          <p:cNvPicPr>
            <a:picLocks noChangeAspect="1"/>
          </p:cNvPicPr>
          <p:nvPr/>
        </p:nvPicPr>
        <p:blipFill>
          <a:blip r:embed="rId2"/>
          <a:stretch>
            <a:fillRect/>
          </a:stretch>
        </p:blipFill>
        <p:spPr>
          <a:xfrm>
            <a:off x="0" y="192946"/>
            <a:ext cx="4458176" cy="4337108"/>
          </a:xfrm>
          <a:prstGeom prst="rect">
            <a:avLst/>
          </a:prstGeom>
        </p:spPr>
      </p:pic>
      <p:pic>
        <p:nvPicPr>
          <p:cNvPr id="5" name="Afbeelding 4">
            <a:extLst>
              <a:ext uri="{FF2B5EF4-FFF2-40B4-BE49-F238E27FC236}">
                <a16:creationId xmlns:a16="http://schemas.microsoft.com/office/drawing/2014/main" id="{2CAA0C14-9365-5258-91A1-4FCC413FF003}"/>
              </a:ext>
            </a:extLst>
          </p:cNvPr>
          <p:cNvPicPr>
            <a:picLocks noChangeAspect="1"/>
          </p:cNvPicPr>
          <p:nvPr/>
        </p:nvPicPr>
        <p:blipFill>
          <a:blip r:embed="rId3"/>
          <a:stretch>
            <a:fillRect/>
          </a:stretch>
        </p:blipFill>
        <p:spPr>
          <a:xfrm>
            <a:off x="4572000" y="964734"/>
            <a:ext cx="4501041" cy="3204595"/>
          </a:xfrm>
          <a:prstGeom prst="rect">
            <a:avLst/>
          </a:prstGeom>
        </p:spPr>
      </p:pic>
    </p:spTree>
    <p:extLst>
      <p:ext uri="{BB962C8B-B14F-4D97-AF65-F5344CB8AC3E}">
        <p14:creationId xmlns:p14="http://schemas.microsoft.com/office/powerpoint/2010/main" val="2555581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73BBC9B-2EA0-5341-F3FE-CF80FD344045}"/>
              </a:ext>
            </a:extLst>
          </p:cNvPr>
          <p:cNvPicPr>
            <a:picLocks noChangeAspect="1"/>
          </p:cNvPicPr>
          <p:nvPr/>
        </p:nvPicPr>
        <p:blipFill>
          <a:blip r:embed="rId2"/>
          <a:stretch>
            <a:fillRect/>
          </a:stretch>
        </p:blipFill>
        <p:spPr>
          <a:xfrm>
            <a:off x="1047258" y="47272"/>
            <a:ext cx="7049484" cy="5048955"/>
          </a:xfrm>
          <a:prstGeom prst="rect">
            <a:avLst/>
          </a:prstGeom>
        </p:spPr>
      </p:pic>
    </p:spTree>
    <p:extLst>
      <p:ext uri="{BB962C8B-B14F-4D97-AF65-F5344CB8AC3E}">
        <p14:creationId xmlns:p14="http://schemas.microsoft.com/office/powerpoint/2010/main" val="2150039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FEC1A72-1261-3DB8-8AF1-30BCE52E32D1}"/>
              </a:ext>
            </a:extLst>
          </p:cNvPr>
          <p:cNvPicPr>
            <a:picLocks noChangeAspect="1"/>
          </p:cNvPicPr>
          <p:nvPr/>
        </p:nvPicPr>
        <p:blipFill>
          <a:blip r:embed="rId2"/>
          <a:stretch>
            <a:fillRect/>
          </a:stretch>
        </p:blipFill>
        <p:spPr>
          <a:xfrm>
            <a:off x="329126" y="0"/>
            <a:ext cx="8485748" cy="5143500"/>
          </a:xfrm>
          <a:prstGeom prst="rect">
            <a:avLst/>
          </a:prstGeom>
        </p:spPr>
      </p:pic>
      <p:sp>
        <p:nvSpPr>
          <p:cNvPr id="4" name="Ovaal 3">
            <a:extLst>
              <a:ext uri="{FF2B5EF4-FFF2-40B4-BE49-F238E27FC236}">
                <a16:creationId xmlns:a16="http://schemas.microsoft.com/office/drawing/2014/main" id="{4C9411AB-B346-6781-FC30-0450AFC98BA1}"/>
              </a:ext>
            </a:extLst>
          </p:cNvPr>
          <p:cNvSpPr/>
          <p:nvPr/>
        </p:nvSpPr>
        <p:spPr>
          <a:xfrm>
            <a:off x="397850" y="4402780"/>
            <a:ext cx="1808455" cy="65578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kstvak 5">
            <a:extLst>
              <a:ext uri="{FF2B5EF4-FFF2-40B4-BE49-F238E27FC236}">
                <a16:creationId xmlns:a16="http://schemas.microsoft.com/office/drawing/2014/main" id="{87C780BF-359D-5BBB-B9D0-B3C71976EF50}"/>
              </a:ext>
            </a:extLst>
          </p:cNvPr>
          <p:cNvSpPr txBox="1"/>
          <p:nvPr/>
        </p:nvSpPr>
        <p:spPr>
          <a:xfrm>
            <a:off x="2898395" y="2393506"/>
            <a:ext cx="5339593" cy="1169551"/>
          </a:xfrm>
          <a:prstGeom prst="rect">
            <a:avLst/>
          </a:prstGeom>
          <a:noFill/>
        </p:spPr>
        <p:txBody>
          <a:bodyPr wrap="square">
            <a:spAutoFit/>
          </a:bodyPr>
          <a:lstStyle/>
          <a:p>
            <a:endParaRPr lang="en-US" dirty="0">
              <a:hlinkClick r:id="rId3"/>
            </a:endParaRPr>
          </a:p>
          <a:p>
            <a:endParaRPr lang="en-US" dirty="0">
              <a:hlinkClick r:id="rId3"/>
            </a:endParaRPr>
          </a:p>
          <a:p>
            <a:r>
              <a:rPr lang="en-US" dirty="0">
                <a:hlinkClick r:id="rId3"/>
              </a:rPr>
              <a:t>https://termennetwerk.netwerkdigitaalerfgoed.nl/reconciliation</a:t>
            </a:r>
            <a:endParaRPr lang="en-US" dirty="0"/>
          </a:p>
          <a:p>
            <a:endParaRPr lang="en-US" dirty="0"/>
          </a:p>
          <a:p>
            <a:r>
              <a:rPr lang="en-US" dirty="0"/>
              <a:t>Kopieer de URL van </a:t>
            </a:r>
            <a:r>
              <a:rPr lang="en-US" dirty="0" err="1"/>
              <a:t>een</a:t>
            </a:r>
            <a:r>
              <a:rPr lang="en-US" dirty="0"/>
              <a:t> </a:t>
            </a:r>
            <a:r>
              <a:rPr lang="en-US" dirty="0" err="1"/>
              <a:t>terminologiebron</a:t>
            </a:r>
            <a:r>
              <a:rPr lang="en-US" dirty="0"/>
              <a:t> </a:t>
            </a:r>
          </a:p>
        </p:txBody>
      </p:sp>
    </p:spTree>
    <p:extLst>
      <p:ext uri="{BB962C8B-B14F-4D97-AF65-F5344CB8AC3E}">
        <p14:creationId xmlns:p14="http://schemas.microsoft.com/office/powerpoint/2010/main" val="2851213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9F635C3-F2CC-8E07-502A-3734840E6A01}"/>
              </a:ext>
            </a:extLst>
          </p:cNvPr>
          <p:cNvPicPr>
            <a:picLocks noChangeAspect="1"/>
          </p:cNvPicPr>
          <p:nvPr/>
        </p:nvPicPr>
        <p:blipFill>
          <a:blip r:embed="rId2"/>
          <a:stretch>
            <a:fillRect/>
          </a:stretch>
        </p:blipFill>
        <p:spPr>
          <a:xfrm>
            <a:off x="0" y="77931"/>
            <a:ext cx="9144000" cy="4987637"/>
          </a:xfrm>
          <a:prstGeom prst="rect">
            <a:avLst/>
          </a:prstGeom>
        </p:spPr>
      </p:pic>
      <p:sp>
        <p:nvSpPr>
          <p:cNvPr id="4" name="Ovaal 3">
            <a:extLst>
              <a:ext uri="{FF2B5EF4-FFF2-40B4-BE49-F238E27FC236}">
                <a16:creationId xmlns:a16="http://schemas.microsoft.com/office/drawing/2014/main" id="{9DE28F61-DB99-9276-DF73-FC735238B158}"/>
              </a:ext>
            </a:extLst>
          </p:cNvPr>
          <p:cNvSpPr/>
          <p:nvPr/>
        </p:nvSpPr>
        <p:spPr>
          <a:xfrm>
            <a:off x="92279" y="4169328"/>
            <a:ext cx="2894201" cy="889234"/>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013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539026E-F316-3706-0D2D-F74CF4D7F385}"/>
              </a:ext>
            </a:extLst>
          </p:cNvPr>
          <p:cNvPicPr>
            <a:picLocks noChangeAspect="1"/>
          </p:cNvPicPr>
          <p:nvPr/>
        </p:nvPicPr>
        <p:blipFill>
          <a:blip r:embed="rId2"/>
          <a:stretch>
            <a:fillRect/>
          </a:stretch>
        </p:blipFill>
        <p:spPr>
          <a:xfrm>
            <a:off x="384511" y="0"/>
            <a:ext cx="8374977" cy="5143500"/>
          </a:xfrm>
          <a:prstGeom prst="rect">
            <a:avLst/>
          </a:prstGeom>
        </p:spPr>
      </p:pic>
    </p:spTree>
    <p:extLst>
      <p:ext uri="{BB962C8B-B14F-4D97-AF65-F5344CB8AC3E}">
        <p14:creationId xmlns:p14="http://schemas.microsoft.com/office/powerpoint/2010/main" val="1374751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7E4238C-B997-7C7D-B275-550F6CC538BE}"/>
              </a:ext>
            </a:extLst>
          </p:cNvPr>
          <p:cNvPicPr>
            <a:picLocks noChangeAspect="1"/>
          </p:cNvPicPr>
          <p:nvPr/>
        </p:nvPicPr>
        <p:blipFill>
          <a:blip r:embed="rId2"/>
          <a:stretch>
            <a:fillRect/>
          </a:stretch>
        </p:blipFill>
        <p:spPr>
          <a:xfrm>
            <a:off x="1966187" y="0"/>
            <a:ext cx="5211626" cy="5143500"/>
          </a:xfrm>
          <a:prstGeom prst="rect">
            <a:avLst/>
          </a:prstGeom>
        </p:spPr>
      </p:pic>
    </p:spTree>
    <p:extLst>
      <p:ext uri="{BB962C8B-B14F-4D97-AF65-F5344CB8AC3E}">
        <p14:creationId xmlns:p14="http://schemas.microsoft.com/office/powerpoint/2010/main" val="2414514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4"/>
          <p:cNvSpPr txBox="1">
            <a:spLocks noGrp="1"/>
          </p:cNvSpPr>
          <p:nvPr>
            <p:ph type="title"/>
          </p:nvPr>
        </p:nvSpPr>
        <p:spPr>
          <a:xfrm>
            <a:off x="1224000" y="1906200"/>
            <a:ext cx="6696000" cy="1331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lt1"/>
              </a:buClr>
              <a:buSzPts val="4500"/>
              <a:buFont typeface="Poppins Medium"/>
              <a:buNone/>
            </a:pPr>
            <a:r>
              <a:rPr lang="nl-NL" b="1">
                <a:latin typeface="Poppins"/>
                <a:ea typeface="Poppins"/>
                <a:cs typeface="Poppins"/>
                <a:sym typeface="Poppins"/>
              </a:rPr>
              <a:t>Bonus</a:t>
            </a:r>
            <a:r>
              <a:rPr lang="nl-NL"/>
              <a:t>: Fuzzy Lookup Add-In for Excel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75"/>
          <p:cNvSpPr txBox="1">
            <a:spLocks noGrp="1"/>
          </p:cNvSpPr>
          <p:nvPr>
            <p:ph type="title"/>
          </p:nvPr>
        </p:nvSpPr>
        <p:spPr>
          <a:xfrm>
            <a:off x="0" y="0"/>
            <a:ext cx="9144000" cy="812700"/>
          </a:xfrm>
          <a:prstGeom prst="rect">
            <a:avLst/>
          </a:prstGeom>
          <a:noFill/>
          <a:ln>
            <a:noFill/>
          </a:ln>
        </p:spPr>
        <p:txBody>
          <a:bodyPr spcFirstLastPara="1" wrap="square" lIns="0" tIns="180000" rIns="0" bIns="0" anchor="ctr" anchorCtr="0">
            <a:noAutofit/>
          </a:bodyPr>
          <a:lstStyle/>
          <a:p>
            <a:pPr marL="0" lvl="0" indent="0" algn="ctr" rtl="0">
              <a:spcBef>
                <a:spcPts val="0"/>
              </a:spcBef>
              <a:spcAft>
                <a:spcPts val="0"/>
              </a:spcAft>
              <a:buClr>
                <a:schemeClr val="lt1"/>
              </a:buClr>
              <a:buSzPts val="4500"/>
              <a:buFont typeface="Poppins Medium"/>
              <a:buNone/>
            </a:pPr>
            <a:r>
              <a:rPr lang="nl-NL" sz="2000"/>
              <a:t>Fuzzy Lookup Add-In for Excel</a:t>
            </a:r>
            <a:endParaRPr sz="2000"/>
          </a:p>
          <a:p>
            <a:pPr marL="0" lvl="0" indent="0" algn="l" rtl="0">
              <a:lnSpc>
                <a:spcPct val="100000"/>
              </a:lnSpc>
              <a:spcBef>
                <a:spcPts val="0"/>
              </a:spcBef>
              <a:spcAft>
                <a:spcPts val="0"/>
              </a:spcAft>
              <a:buClr>
                <a:schemeClr val="dk2"/>
              </a:buClr>
              <a:buSzPts val="3000"/>
              <a:buFont typeface="Poppins Medium"/>
              <a:buNone/>
            </a:pPr>
            <a:endParaRPr/>
          </a:p>
        </p:txBody>
      </p:sp>
      <p:pic>
        <p:nvPicPr>
          <p:cNvPr id="505" name="Google Shape;505;p75"/>
          <p:cNvPicPr preferRelativeResize="0"/>
          <p:nvPr/>
        </p:nvPicPr>
        <p:blipFill>
          <a:blip r:embed="rId3">
            <a:alphaModFix/>
          </a:blip>
          <a:stretch>
            <a:fillRect/>
          </a:stretch>
        </p:blipFill>
        <p:spPr>
          <a:xfrm>
            <a:off x="239683" y="87150"/>
            <a:ext cx="2227433" cy="5143500"/>
          </a:xfrm>
          <a:prstGeom prst="rect">
            <a:avLst/>
          </a:prstGeom>
          <a:noFill/>
          <a:ln>
            <a:noFill/>
          </a:ln>
        </p:spPr>
      </p:pic>
      <p:pic>
        <p:nvPicPr>
          <p:cNvPr id="506" name="Google Shape;506;p75"/>
          <p:cNvPicPr preferRelativeResize="0"/>
          <p:nvPr/>
        </p:nvPicPr>
        <p:blipFill>
          <a:blip r:embed="rId4">
            <a:alphaModFix/>
          </a:blip>
          <a:stretch>
            <a:fillRect/>
          </a:stretch>
        </p:blipFill>
        <p:spPr>
          <a:xfrm>
            <a:off x="4117151" y="443125"/>
            <a:ext cx="3753587" cy="4700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43"/>
          <p:cNvPicPr preferRelativeResize="0"/>
          <p:nvPr/>
        </p:nvPicPr>
        <p:blipFill rotWithShape="1">
          <a:blip r:embed="rId3">
            <a:alphaModFix/>
          </a:blip>
          <a:srcRect t="258" b="248"/>
          <a:stretch/>
        </p:blipFill>
        <p:spPr>
          <a:xfrm>
            <a:off x="950387" y="881982"/>
            <a:ext cx="1183696" cy="1183696"/>
          </a:xfrm>
          <a:prstGeom prst="rect">
            <a:avLst/>
          </a:prstGeom>
          <a:noFill/>
          <a:ln>
            <a:noFill/>
          </a:ln>
          <a:effectLst>
            <a:outerShdw blurRad="214313" dist="47625" dir="5400000" algn="bl" rotWithShape="0">
              <a:srgbClr val="000000">
                <a:alpha val="50000"/>
              </a:srgbClr>
            </a:outerShdw>
          </a:effectLst>
        </p:spPr>
      </p:pic>
      <p:pic>
        <p:nvPicPr>
          <p:cNvPr id="210" name="Google Shape;210;p43"/>
          <p:cNvPicPr preferRelativeResize="0"/>
          <p:nvPr/>
        </p:nvPicPr>
        <p:blipFill rotWithShape="1">
          <a:blip r:embed="rId4">
            <a:alphaModFix/>
          </a:blip>
          <a:srcRect t="179" b="179"/>
          <a:stretch/>
        </p:blipFill>
        <p:spPr>
          <a:xfrm>
            <a:off x="7047725" y="881982"/>
            <a:ext cx="1183695" cy="1183695"/>
          </a:xfrm>
          <a:prstGeom prst="rect">
            <a:avLst/>
          </a:prstGeom>
          <a:noFill/>
          <a:ln>
            <a:noFill/>
          </a:ln>
          <a:effectLst>
            <a:outerShdw blurRad="214313" dist="47625" dir="5400000" algn="bl" rotWithShape="0">
              <a:srgbClr val="000000">
                <a:alpha val="50000"/>
              </a:srgbClr>
            </a:outerShdw>
          </a:effectLst>
        </p:spPr>
      </p:pic>
      <p:pic>
        <p:nvPicPr>
          <p:cNvPr id="211" name="Google Shape;211;p43"/>
          <p:cNvPicPr preferRelativeResize="0"/>
          <p:nvPr/>
        </p:nvPicPr>
        <p:blipFill rotWithShape="1">
          <a:blip r:embed="rId5">
            <a:alphaModFix/>
          </a:blip>
          <a:srcRect t="179" b="179"/>
          <a:stretch/>
        </p:blipFill>
        <p:spPr>
          <a:xfrm>
            <a:off x="3999044" y="881982"/>
            <a:ext cx="1183695" cy="1183695"/>
          </a:xfrm>
          <a:prstGeom prst="rect">
            <a:avLst/>
          </a:prstGeom>
          <a:noFill/>
          <a:ln>
            <a:noFill/>
          </a:ln>
          <a:effectLst>
            <a:outerShdw blurRad="214313" dist="47625" dir="5400000" algn="bl" rotWithShape="0">
              <a:srgbClr val="000000">
                <a:alpha val="50000"/>
              </a:srgbClr>
            </a:outerShdw>
          </a:effectLst>
        </p:spPr>
      </p:pic>
      <p:sp>
        <p:nvSpPr>
          <p:cNvPr id="212" name="Google Shape;212;p43"/>
          <p:cNvSpPr txBox="1"/>
          <p:nvPr/>
        </p:nvSpPr>
        <p:spPr>
          <a:xfrm>
            <a:off x="3181638" y="22523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Tekening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Delft)</a:t>
            </a:r>
            <a:endParaRPr sz="1200">
              <a:solidFill>
                <a:srgbClr val="40368C"/>
              </a:solidFill>
              <a:latin typeface="Poppins"/>
              <a:ea typeface="Poppins"/>
              <a:cs typeface="Poppins"/>
              <a:sym typeface="Poppins"/>
            </a:endParaRPr>
          </a:p>
        </p:txBody>
      </p:sp>
      <p:sp>
        <p:nvSpPr>
          <p:cNvPr id="213" name="Google Shape;213;p43"/>
          <p:cNvSpPr txBox="1"/>
          <p:nvPr/>
        </p:nvSpPr>
        <p:spPr>
          <a:xfrm>
            <a:off x="132963" y="2252305"/>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Agneta 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(Stadsarchief Amsterdam)</a:t>
            </a:r>
            <a:endParaRPr sz="1200">
              <a:solidFill>
                <a:srgbClr val="40368C"/>
              </a:solidFill>
              <a:latin typeface="Poppins"/>
              <a:ea typeface="Poppins"/>
              <a:cs typeface="Poppins"/>
              <a:sym typeface="Poppins"/>
            </a:endParaRPr>
          </a:p>
        </p:txBody>
      </p:sp>
      <p:sp>
        <p:nvSpPr>
          <p:cNvPr id="214" name="Google Shape;214;p43"/>
          <p:cNvSpPr txBox="1"/>
          <p:nvPr/>
        </p:nvSpPr>
        <p:spPr>
          <a:xfrm>
            <a:off x="6230313" y="2252330"/>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Foto Gist- en Spiritusfabriek</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(RCE)</a:t>
            </a:r>
            <a:endParaRPr sz="1200">
              <a:solidFill>
                <a:srgbClr val="40368C"/>
              </a:solidFill>
              <a:latin typeface="Poppins"/>
              <a:ea typeface="Poppins"/>
              <a:cs typeface="Poppins"/>
              <a:sym typeface="Poppins"/>
            </a:endParaRPr>
          </a:p>
        </p:txBody>
      </p:sp>
      <p:sp>
        <p:nvSpPr>
          <p:cNvPr id="215" name="Google Shape;215;p43"/>
          <p:cNvSpPr txBox="1"/>
          <p:nvPr/>
        </p:nvSpPr>
        <p:spPr>
          <a:xfrm>
            <a:off x="1267650" y="4190425"/>
            <a:ext cx="35553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Huwelijksakte Van Marken-Matthes</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(Noord-Hollands Archief)</a:t>
            </a:r>
            <a:endParaRPr sz="1200">
              <a:solidFill>
                <a:srgbClr val="40368C"/>
              </a:solidFill>
              <a:latin typeface="Poppins"/>
              <a:ea typeface="Poppins"/>
              <a:cs typeface="Poppins"/>
              <a:sym typeface="Poppins"/>
            </a:endParaRPr>
          </a:p>
        </p:txBody>
      </p:sp>
      <p:pic>
        <p:nvPicPr>
          <p:cNvPr id="216" name="Google Shape;216;p43"/>
          <p:cNvPicPr preferRelativeResize="0"/>
          <p:nvPr/>
        </p:nvPicPr>
        <p:blipFill rotWithShape="1">
          <a:blip r:embed="rId6">
            <a:alphaModFix/>
          </a:blip>
          <a:srcRect t="337" b="347"/>
          <a:stretch/>
        </p:blipFill>
        <p:spPr>
          <a:xfrm>
            <a:off x="5523409" y="2820107"/>
            <a:ext cx="1183695" cy="1183695"/>
          </a:xfrm>
          <a:prstGeom prst="rect">
            <a:avLst/>
          </a:prstGeom>
          <a:noFill/>
          <a:ln>
            <a:noFill/>
          </a:ln>
          <a:effectLst>
            <a:outerShdw blurRad="214313" dist="47625" dir="5400000" algn="bl" rotWithShape="0">
              <a:srgbClr val="000000">
                <a:alpha val="50000"/>
              </a:srgbClr>
            </a:outerShdw>
          </a:effectLst>
        </p:spPr>
      </p:pic>
      <p:pic>
        <p:nvPicPr>
          <p:cNvPr id="217" name="Google Shape;217;p43"/>
          <p:cNvPicPr preferRelativeResize="0"/>
          <p:nvPr/>
        </p:nvPicPr>
        <p:blipFill rotWithShape="1">
          <a:blip r:embed="rId7">
            <a:alphaModFix/>
          </a:blip>
          <a:srcRect t="179" b="179"/>
          <a:stretch/>
        </p:blipFill>
        <p:spPr>
          <a:xfrm>
            <a:off x="2524034" y="2820107"/>
            <a:ext cx="1183695" cy="1183695"/>
          </a:xfrm>
          <a:prstGeom prst="rect">
            <a:avLst/>
          </a:prstGeom>
          <a:noFill/>
          <a:ln>
            <a:noFill/>
          </a:ln>
          <a:effectLst>
            <a:outerShdw blurRad="214313" dist="47625" dir="5400000" algn="bl" rotWithShape="0">
              <a:srgbClr val="000000">
                <a:alpha val="50000"/>
              </a:srgbClr>
            </a:outerShdw>
          </a:effectLst>
        </p:spPr>
      </p:pic>
      <p:sp>
        <p:nvSpPr>
          <p:cNvPr id="218" name="Google Shape;218;p43"/>
          <p:cNvSpPr txBox="1"/>
          <p:nvPr/>
        </p:nvSpPr>
        <p:spPr>
          <a:xfrm>
            <a:off x="4706000" y="4190418"/>
            <a:ext cx="2818500" cy="28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Artikel Jacques van Marken</a:t>
            </a:r>
            <a:endParaRPr sz="1200">
              <a:solidFill>
                <a:srgbClr val="40368C"/>
              </a:solidFill>
              <a:latin typeface="Poppins"/>
              <a:ea typeface="Poppins"/>
              <a:cs typeface="Poppins"/>
              <a:sym typeface="Poppins"/>
            </a:endParaRPr>
          </a:p>
          <a:p>
            <a:pPr marL="0" lvl="0" indent="0" algn="ctr" rtl="0">
              <a:lnSpc>
                <a:spcPct val="115000"/>
              </a:lnSpc>
              <a:spcBef>
                <a:spcPts val="0"/>
              </a:spcBef>
              <a:spcAft>
                <a:spcPts val="0"/>
              </a:spcAft>
              <a:buNone/>
            </a:pPr>
            <a:r>
              <a:rPr lang="nl-NL" sz="1200">
                <a:solidFill>
                  <a:srgbClr val="40368C"/>
                </a:solidFill>
                <a:latin typeface="Poppins"/>
                <a:ea typeface="Poppins"/>
                <a:cs typeface="Poppins"/>
                <a:sym typeface="Poppins"/>
              </a:rPr>
              <a:t>(Koninklijke Bibliotheek)</a:t>
            </a:r>
            <a:endParaRPr sz="1200">
              <a:solidFill>
                <a:srgbClr val="40368C"/>
              </a:solidFill>
              <a:latin typeface="Poppins"/>
              <a:ea typeface="Poppins"/>
              <a:cs typeface="Poppins"/>
              <a:sym typeface="Poppins"/>
            </a:endParaRPr>
          </a:p>
        </p:txBody>
      </p:sp>
      <p:sp>
        <p:nvSpPr>
          <p:cNvPr id="219" name="Google Shape;219;p43"/>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Een complex aan informatie …</a:t>
            </a:r>
            <a:endParaRPr sz="2000" b="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313E6C-02E3-2AEC-4F1B-6B86137B34B9}"/>
              </a:ext>
            </a:extLst>
          </p:cNvPr>
          <p:cNvSpPr>
            <a:spLocks noGrp="1"/>
          </p:cNvSpPr>
          <p:nvPr>
            <p:ph type="title"/>
          </p:nvPr>
        </p:nvSpPr>
        <p:spPr>
          <a:xfrm>
            <a:off x="936000" y="436728"/>
            <a:ext cx="5832000" cy="670619"/>
          </a:xfrm>
        </p:spPr>
        <p:txBody>
          <a:bodyPr/>
          <a:lstStyle/>
          <a:p>
            <a:r>
              <a:rPr lang="en-US" dirty="0" err="1"/>
              <a:t>Hulp</a:t>
            </a:r>
            <a:r>
              <a:rPr lang="en-US" dirty="0"/>
              <a:t> </a:t>
            </a:r>
            <a:r>
              <a:rPr lang="en-US" dirty="0" err="1"/>
              <a:t>nodig</a:t>
            </a:r>
            <a:r>
              <a:rPr lang="en-US" dirty="0"/>
              <a:t>?</a:t>
            </a:r>
          </a:p>
        </p:txBody>
      </p:sp>
      <p:sp>
        <p:nvSpPr>
          <p:cNvPr id="3" name="Tijdelijke aanduiding voor tekst 2">
            <a:extLst>
              <a:ext uri="{FF2B5EF4-FFF2-40B4-BE49-F238E27FC236}">
                <a16:creationId xmlns:a16="http://schemas.microsoft.com/office/drawing/2014/main" id="{159A4A55-33B0-5FCE-5A74-1BA0FF02D74B}"/>
              </a:ext>
            </a:extLst>
          </p:cNvPr>
          <p:cNvSpPr>
            <a:spLocks noGrp="1"/>
          </p:cNvSpPr>
          <p:nvPr>
            <p:ph type="body" idx="1"/>
          </p:nvPr>
        </p:nvSpPr>
        <p:spPr>
          <a:xfrm>
            <a:off x="936000" y="1352610"/>
            <a:ext cx="5288631" cy="3096000"/>
          </a:xfrm>
        </p:spPr>
        <p:txBody>
          <a:bodyPr/>
          <a:lstStyle/>
          <a:p>
            <a:endParaRPr lang="en-US" dirty="0"/>
          </a:p>
          <a:p>
            <a:pPr marL="514350" indent="-285750">
              <a:buFont typeface="Arial" panose="020B0604020202020204" pitchFamily="34" charset="0"/>
              <a:buChar char="•"/>
            </a:pPr>
            <a:r>
              <a:rPr lang="en-US" dirty="0"/>
              <a:t>NDE </a:t>
            </a:r>
            <a:r>
              <a:rPr lang="en-US" dirty="0" err="1"/>
              <a:t>Datawerkplaatsen</a:t>
            </a:r>
            <a:r>
              <a:rPr lang="en-US" dirty="0"/>
              <a:t>: </a:t>
            </a:r>
            <a:r>
              <a:rPr lang="en-US" dirty="0">
                <a:hlinkClick r:id="rId2"/>
              </a:rPr>
              <a:t>https://netwerkdigitaalerfgoed.nl/activiteiten/datawerkplaatsen/</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NDE </a:t>
            </a:r>
            <a:r>
              <a:rPr lang="en-US" dirty="0" err="1"/>
              <a:t>Versnellen</a:t>
            </a:r>
            <a:r>
              <a:rPr lang="en-US" dirty="0"/>
              <a:t>: </a:t>
            </a:r>
            <a:r>
              <a:rPr lang="en-US" dirty="0">
                <a:hlinkClick r:id="rId3"/>
              </a:rPr>
              <a:t>https://netwerkdigitaalerfgoed.nl/versnellen-2024/</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r>
              <a:rPr lang="en-US" dirty="0"/>
              <a:t>PICA </a:t>
            </a:r>
            <a:r>
              <a:rPr lang="en-US" dirty="0" err="1"/>
              <a:t>verbonden</a:t>
            </a:r>
            <a:r>
              <a:rPr lang="en-US" dirty="0"/>
              <a:t> </a:t>
            </a:r>
            <a:r>
              <a:rPr lang="en-US" dirty="0" err="1"/>
              <a:t>digitaal</a:t>
            </a:r>
            <a:r>
              <a:rPr lang="en-US" dirty="0"/>
              <a:t> </a:t>
            </a:r>
            <a:r>
              <a:rPr lang="en-US" dirty="0" err="1"/>
              <a:t>erfgoed</a:t>
            </a:r>
            <a:r>
              <a:rPr lang="en-US" dirty="0"/>
              <a:t>: </a:t>
            </a:r>
            <a:r>
              <a:rPr lang="en-US" dirty="0">
                <a:hlinkClick r:id="rId4"/>
              </a:rPr>
              <a:t>https://www.stichtingpica.nl/programmalijnen/verbonden-digitaal-erfgoed/</a:t>
            </a:r>
            <a:r>
              <a:rPr lang="en-US" dirty="0"/>
              <a:t> </a:t>
            </a:r>
          </a:p>
          <a:p>
            <a:pPr marL="514350" indent="-285750">
              <a:buFont typeface="Arial" panose="020B0604020202020204" pitchFamily="34" charset="0"/>
              <a:buChar char="•"/>
            </a:pPr>
            <a:endParaRPr lang="en-US" dirty="0"/>
          </a:p>
          <a:p>
            <a:pPr marL="5143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44780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4"/>
          <p:cNvSpPr txBox="1">
            <a:spLocks noGrp="1"/>
          </p:cNvSpPr>
          <p:nvPr>
            <p:ph type="title" idx="4294967295"/>
          </p:nvPr>
        </p:nvSpPr>
        <p:spPr>
          <a:xfrm>
            <a:off x="1067775" y="2527050"/>
            <a:ext cx="2786100" cy="699000"/>
          </a:xfrm>
          <a:prstGeom prst="rect">
            <a:avLst/>
          </a:prstGeom>
          <a:solidFill>
            <a:srgbClr val="FA7822"/>
          </a:solidFill>
          <a:ln w="9525" cap="flat" cmpd="sng">
            <a:solidFill>
              <a:srgbClr val="FA7822"/>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1100"/>
              <a:buFont typeface="Arial"/>
              <a:buNone/>
            </a:pPr>
            <a:r>
              <a:rPr lang="nl-NL">
                <a:solidFill>
                  <a:schemeClr val="lt1"/>
                </a:solidFill>
              </a:rPr>
              <a:t>Moeilijkheden</a:t>
            </a:r>
            <a:endParaRPr b="1">
              <a:solidFill>
                <a:schemeClr val="lt1"/>
              </a:solidFill>
              <a:latin typeface="Poppins"/>
              <a:ea typeface="Poppins"/>
              <a:cs typeface="Poppins"/>
              <a:sym typeface="Poppins"/>
            </a:endParaRPr>
          </a:p>
        </p:txBody>
      </p:sp>
      <p:sp>
        <p:nvSpPr>
          <p:cNvPr id="225" name="Google Shape;225;p44"/>
          <p:cNvSpPr txBox="1"/>
          <p:nvPr/>
        </p:nvSpPr>
        <p:spPr>
          <a:xfrm>
            <a:off x="599075" y="844800"/>
            <a:ext cx="3354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niet vastgelegd</a:t>
            </a:r>
            <a:endParaRPr sz="2400">
              <a:solidFill>
                <a:srgbClr val="40368C"/>
              </a:solidFill>
              <a:latin typeface="Caveat"/>
              <a:ea typeface="Caveat"/>
              <a:cs typeface="Caveat"/>
              <a:sym typeface="Caveat"/>
            </a:endParaRPr>
          </a:p>
        </p:txBody>
      </p:sp>
      <p:sp>
        <p:nvSpPr>
          <p:cNvPr id="226" name="Google Shape;226;p44"/>
          <p:cNvSpPr txBox="1"/>
          <p:nvPr/>
        </p:nvSpPr>
        <p:spPr>
          <a:xfrm>
            <a:off x="2844875" y="1491450"/>
            <a:ext cx="431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vastgelegd,</a:t>
            </a:r>
            <a:endParaRPr sz="2400">
              <a:solidFill>
                <a:srgbClr val="40368C"/>
              </a:solidFill>
              <a:latin typeface="Caveat"/>
              <a:ea typeface="Caveat"/>
              <a:cs typeface="Caveat"/>
              <a:sym typeface="Caveat"/>
            </a:endParaRPr>
          </a:p>
          <a:p>
            <a:pPr marL="0" lvl="0" indent="0" algn="l" rtl="0">
              <a:spcBef>
                <a:spcPts val="0"/>
              </a:spcBef>
              <a:spcAft>
                <a:spcPts val="0"/>
              </a:spcAft>
              <a:buNone/>
            </a:pPr>
            <a:r>
              <a:rPr lang="nl-NL" sz="2400">
                <a:solidFill>
                  <a:srgbClr val="40368C"/>
                </a:solidFill>
                <a:latin typeface="Caveat"/>
                <a:ea typeface="Caveat"/>
                <a:cs typeface="Caveat"/>
                <a:sym typeface="Caveat"/>
              </a:rPr>
              <a:t>maar niet gestructureerd</a:t>
            </a:r>
            <a:endParaRPr sz="2400">
              <a:solidFill>
                <a:srgbClr val="40368C"/>
              </a:solidFill>
              <a:latin typeface="Caveat"/>
              <a:ea typeface="Caveat"/>
              <a:cs typeface="Caveat"/>
              <a:sym typeface="Caveat"/>
            </a:endParaRPr>
          </a:p>
        </p:txBody>
      </p:sp>
      <p:sp>
        <p:nvSpPr>
          <p:cNvPr id="227" name="Google Shape;227;p44"/>
          <p:cNvSpPr txBox="1"/>
          <p:nvPr/>
        </p:nvSpPr>
        <p:spPr>
          <a:xfrm>
            <a:off x="4495800" y="2414850"/>
            <a:ext cx="3747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gestructureerd vastgelegd, maar niet eenduidig</a:t>
            </a:r>
            <a:endParaRPr sz="2400">
              <a:solidFill>
                <a:srgbClr val="40368C"/>
              </a:solidFill>
              <a:latin typeface="Caveat"/>
              <a:ea typeface="Caveat"/>
              <a:cs typeface="Caveat"/>
              <a:sym typeface="Caveat"/>
            </a:endParaRPr>
          </a:p>
        </p:txBody>
      </p:sp>
      <p:sp>
        <p:nvSpPr>
          <p:cNvPr id="228" name="Google Shape;228;p44"/>
          <p:cNvSpPr txBox="1"/>
          <p:nvPr/>
        </p:nvSpPr>
        <p:spPr>
          <a:xfrm>
            <a:off x="4191000" y="3413975"/>
            <a:ext cx="4206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eenduidig vastgelegd, maar niet ondubbelzinnig</a:t>
            </a:r>
            <a:endParaRPr sz="2400">
              <a:solidFill>
                <a:srgbClr val="40368C"/>
              </a:solidFill>
              <a:latin typeface="Caveat"/>
              <a:ea typeface="Caveat"/>
              <a:cs typeface="Caveat"/>
              <a:sym typeface="Caveat"/>
            </a:endParaRPr>
          </a:p>
        </p:txBody>
      </p:sp>
      <p:sp>
        <p:nvSpPr>
          <p:cNvPr id="229" name="Google Shape;229;p44"/>
          <p:cNvSpPr txBox="1"/>
          <p:nvPr/>
        </p:nvSpPr>
        <p:spPr>
          <a:xfrm>
            <a:off x="599075" y="3560550"/>
            <a:ext cx="3354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40368C"/>
                </a:solidFill>
                <a:latin typeface="Caveat"/>
                <a:ea typeface="Caveat"/>
                <a:cs typeface="Caveat"/>
                <a:sym typeface="Caveat"/>
              </a:rPr>
              <a:t>Informatie is wel ondubbelzinnig vastgelegd, maar niet gestandaardiseerd</a:t>
            </a:r>
            <a:endParaRPr sz="2400">
              <a:solidFill>
                <a:srgbClr val="40368C"/>
              </a:solidFill>
              <a:latin typeface="Caveat"/>
              <a:ea typeface="Caveat"/>
              <a:cs typeface="Caveat"/>
              <a:sym typeface="Caveat"/>
            </a:endParaRPr>
          </a:p>
        </p:txBody>
      </p:sp>
      <p:cxnSp>
        <p:nvCxnSpPr>
          <p:cNvPr id="230" name="Google Shape;230;p44"/>
          <p:cNvCxnSpPr>
            <a:stCxn id="224" idx="0"/>
            <a:endCxn id="225" idx="2"/>
          </p:cNvCxnSpPr>
          <p:nvPr/>
        </p:nvCxnSpPr>
        <p:spPr>
          <a:xfrm rot="5400000" flipH="1">
            <a:off x="1804575" y="1870800"/>
            <a:ext cx="1128000" cy="184500"/>
          </a:xfrm>
          <a:prstGeom prst="curvedConnector3">
            <a:avLst>
              <a:gd name="adj1" fmla="val 50007"/>
            </a:avLst>
          </a:prstGeom>
          <a:noFill/>
          <a:ln w="28575" cap="flat" cmpd="sng">
            <a:solidFill>
              <a:schemeClr val="dk2"/>
            </a:solidFill>
            <a:prstDash val="solid"/>
            <a:round/>
            <a:headEnd type="none" w="med" len="med"/>
            <a:tailEnd type="triangle" w="med" len="med"/>
          </a:ln>
        </p:spPr>
      </p:cxnSp>
      <p:cxnSp>
        <p:nvCxnSpPr>
          <p:cNvPr id="231" name="Google Shape;231;p44"/>
          <p:cNvCxnSpPr>
            <a:stCxn id="224" idx="0"/>
            <a:endCxn id="226" idx="1"/>
          </p:cNvCxnSpPr>
          <p:nvPr/>
        </p:nvCxnSpPr>
        <p:spPr>
          <a:xfrm rot="-5400000">
            <a:off x="2365875" y="2048100"/>
            <a:ext cx="573900" cy="384000"/>
          </a:xfrm>
          <a:prstGeom prst="curvedConnector2">
            <a:avLst/>
          </a:prstGeom>
          <a:noFill/>
          <a:ln w="28575" cap="flat" cmpd="sng">
            <a:solidFill>
              <a:schemeClr val="dk2"/>
            </a:solidFill>
            <a:prstDash val="solid"/>
            <a:round/>
            <a:headEnd type="none" w="med" len="med"/>
            <a:tailEnd type="triangle" w="med" len="med"/>
          </a:ln>
        </p:spPr>
      </p:cxnSp>
      <p:cxnSp>
        <p:nvCxnSpPr>
          <p:cNvPr id="232" name="Google Shape;232;p44"/>
          <p:cNvCxnSpPr>
            <a:stCxn id="224" idx="3"/>
            <a:endCxn id="227" idx="1"/>
          </p:cNvCxnSpPr>
          <p:nvPr/>
        </p:nvCxnSpPr>
        <p:spPr>
          <a:xfrm>
            <a:off x="3853875" y="2876550"/>
            <a:ext cx="642000" cy="600"/>
          </a:xfrm>
          <a:prstGeom prst="curvedConnector3">
            <a:avLst>
              <a:gd name="adj1" fmla="val 49994"/>
            </a:avLst>
          </a:prstGeom>
          <a:noFill/>
          <a:ln w="28575" cap="flat" cmpd="sng">
            <a:solidFill>
              <a:schemeClr val="dk2"/>
            </a:solidFill>
            <a:prstDash val="solid"/>
            <a:round/>
            <a:headEnd type="none" w="med" len="med"/>
            <a:tailEnd type="triangle" w="med" len="med"/>
          </a:ln>
        </p:spPr>
      </p:cxnSp>
      <p:cxnSp>
        <p:nvCxnSpPr>
          <p:cNvPr id="233" name="Google Shape;233;p44"/>
          <p:cNvCxnSpPr>
            <a:stCxn id="224" idx="2"/>
            <a:endCxn id="228" idx="1"/>
          </p:cNvCxnSpPr>
          <p:nvPr/>
        </p:nvCxnSpPr>
        <p:spPr>
          <a:xfrm rot="-5400000" flipH="1">
            <a:off x="3001125" y="2685750"/>
            <a:ext cx="649500" cy="1730100"/>
          </a:xfrm>
          <a:prstGeom prst="curvedConnector2">
            <a:avLst/>
          </a:prstGeom>
          <a:noFill/>
          <a:ln w="28575" cap="flat" cmpd="sng">
            <a:solidFill>
              <a:schemeClr val="dk2"/>
            </a:solidFill>
            <a:prstDash val="solid"/>
            <a:round/>
            <a:headEnd type="none" w="med" len="med"/>
            <a:tailEnd type="triangle" w="med" len="med"/>
          </a:ln>
        </p:spPr>
      </p:cxnSp>
      <p:cxnSp>
        <p:nvCxnSpPr>
          <p:cNvPr id="234" name="Google Shape;234;p44"/>
          <p:cNvCxnSpPr>
            <a:stCxn id="224" idx="2"/>
            <a:endCxn id="229" idx="0"/>
          </p:cNvCxnSpPr>
          <p:nvPr/>
        </p:nvCxnSpPr>
        <p:spPr>
          <a:xfrm rot="5400000">
            <a:off x="2201325" y="3301050"/>
            <a:ext cx="334500" cy="184500"/>
          </a:xfrm>
          <a:prstGeom prst="curvedConnector3">
            <a:avLst>
              <a:gd name="adj1" fmla="val 50000"/>
            </a:avLst>
          </a:prstGeom>
          <a:noFill/>
          <a:ln w="28575" cap="flat" cmpd="sng">
            <a:solidFill>
              <a:schemeClr val="dk2"/>
            </a:solidFill>
            <a:prstDash val="solid"/>
            <a:round/>
            <a:headEnd type="none" w="med" len="med"/>
            <a:tailEnd type="triangle" w="med" len="med"/>
          </a:ln>
        </p:spPr>
      </p:cxnSp>
      <p:sp>
        <p:nvSpPr>
          <p:cNvPr id="235" name="Google Shape;235;p44"/>
          <p:cNvSpPr txBox="1">
            <a:spLocks noGrp="1"/>
          </p:cNvSpPr>
          <p:nvPr>
            <p:ph type="title" idx="4294967295"/>
          </p:nvPr>
        </p:nvSpPr>
        <p:spPr>
          <a:xfrm>
            <a:off x="0" y="0"/>
            <a:ext cx="9144000" cy="65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a:t>Waarom is het vinden dan zo lastig?</a:t>
            </a:r>
            <a:endParaRPr sz="2000" b="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68F0C6-B74E-5C9F-5D1D-1263D9AA456C}"/>
              </a:ext>
            </a:extLst>
          </p:cNvPr>
          <p:cNvSpPr>
            <a:spLocks noGrp="1"/>
          </p:cNvSpPr>
          <p:nvPr>
            <p:ph type="title"/>
          </p:nvPr>
        </p:nvSpPr>
        <p:spPr/>
        <p:txBody>
          <a:bodyPr/>
          <a:lstStyle/>
          <a:p>
            <a:r>
              <a:rPr lang="en-US" sz="1875" i="1" dirty="0" err="1"/>
              <a:t>Een</a:t>
            </a:r>
            <a:r>
              <a:rPr lang="en-US" sz="1875" i="1" dirty="0"/>
              <a:t> </a:t>
            </a:r>
            <a:r>
              <a:rPr lang="en-US" sz="1875" i="1" dirty="0" err="1"/>
              <a:t>willekeurig</a:t>
            </a:r>
            <a:r>
              <a:rPr lang="en-US" sz="1875" i="1" dirty="0"/>
              <a:t> </a:t>
            </a:r>
            <a:r>
              <a:rPr lang="en-US" sz="1875" i="1" dirty="0" err="1"/>
              <a:t>collectiesysteem</a:t>
            </a:r>
            <a:r>
              <a:rPr lang="en-US" sz="1875" i="1" dirty="0"/>
              <a:t>…</a:t>
            </a:r>
          </a:p>
        </p:txBody>
      </p:sp>
      <p:graphicFrame>
        <p:nvGraphicFramePr>
          <p:cNvPr id="6" name="Tabel 5">
            <a:extLst>
              <a:ext uri="{FF2B5EF4-FFF2-40B4-BE49-F238E27FC236}">
                <a16:creationId xmlns:a16="http://schemas.microsoft.com/office/drawing/2014/main" id="{22CB5EBB-D6F5-9CE8-4D4E-63457B4D135C}"/>
              </a:ext>
            </a:extLst>
          </p:cNvPr>
          <p:cNvGraphicFramePr>
            <a:graphicFrameLocks noGrp="1"/>
          </p:cNvGraphicFramePr>
          <p:nvPr/>
        </p:nvGraphicFramePr>
        <p:xfrm>
          <a:off x="1960581" y="1799217"/>
          <a:ext cx="5268558" cy="2125299"/>
        </p:xfrm>
        <a:graphic>
          <a:graphicData uri="http://schemas.openxmlformats.org/drawingml/2006/table">
            <a:tbl>
              <a:tblPr>
                <a:tableStyleId>{8EC20E35-A176-4012-BC5E-935CFFF8708E}</a:tableStyleId>
              </a:tblPr>
              <a:tblGrid>
                <a:gridCol w="2507107">
                  <a:extLst>
                    <a:ext uri="{9D8B030D-6E8A-4147-A177-3AD203B41FA5}">
                      <a16:colId xmlns:a16="http://schemas.microsoft.com/office/drawing/2014/main" val="1237257477"/>
                    </a:ext>
                  </a:extLst>
                </a:gridCol>
                <a:gridCol w="2761451">
                  <a:extLst>
                    <a:ext uri="{9D8B030D-6E8A-4147-A177-3AD203B41FA5}">
                      <a16:colId xmlns:a16="http://schemas.microsoft.com/office/drawing/2014/main" val="3302935219"/>
                    </a:ext>
                  </a:extLst>
                </a:gridCol>
              </a:tblGrid>
              <a:tr h="250115">
                <a:tc>
                  <a:txBody>
                    <a:bodyPr/>
                    <a:lstStyle/>
                    <a:p>
                      <a:pPr algn="l" fontAlgn="b"/>
                      <a:r>
                        <a:rPr lang="en-GB" sz="1100" b="1" u="none" strike="noStrike" dirty="0">
                          <a:effectLst/>
                        </a:rPr>
                        <a:t>Term</a:t>
                      </a:r>
                      <a:endParaRPr lang="en-GB" sz="1100" b="1"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b="1" u="none" strike="noStrike" dirty="0" err="1">
                          <a:effectLst/>
                        </a:rPr>
                        <a:t>Vergelijkbare</a:t>
                      </a:r>
                      <a:r>
                        <a:rPr lang="en-GB" sz="1100" b="1" u="none" strike="noStrike" dirty="0">
                          <a:effectLst/>
                        </a:rPr>
                        <a:t> term</a:t>
                      </a:r>
                      <a:endParaRPr lang="en-GB" sz="1100" b="1"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964829387"/>
                  </a:ext>
                </a:extLst>
              </a:tr>
              <a:tr h="234398">
                <a:tc>
                  <a:txBody>
                    <a:bodyPr/>
                    <a:lstStyle/>
                    <a:p>
                      <a:pPr algn="l" fontAlgn="b"/>
                      <a:r>
                        <a:rPr lang="en-GB" sz="1100" u="none" strike="noStrike" dirty="0" err="1">
                          <a:effectLst/>
                        </a:rPr>
                        <a:t>Bodemkaart</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Bodemkaarten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37883647"/>
                  </a:ext>
                </a:extLst>
              </a:tr>
              <a:tr h="234398">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psalmbord</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866167303"/>
                  </a:ext>
                </a:extLst>
              </a:tr>
              <a:tr h="234398">
                <a:tc>
                  <a:txBody>
                    <a:bodyPr/>
                    <a:lstStyle/>
                    <a:p>
                      <a:pPr algn="l" fontAlgn="b"/>
                      <a:r>
                        <a:rPr lang="en-GB" sz="1100" u="none" strike="noStrike">
                          <a:effectLst/>
                        </a:rPr>
                        <a:t>Tapijtfabriek</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tapijtfabrieken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35886449"/>
                  </a:ext>
                </a:extLst>
              </a:tr>
              <a:tr h="234398">
                <a:tc>
                  <a:txBody>
                    <a:bodyPr/>
                    <a:lstStyle/>
                    <a:p>
                      <a:pPr algn="l" fontAlgn="b"/>
                      <a:r>
                        <a:rPr lang="en-GB" sz="1100" u="none" strike="noStrike">
                          <a:effectLst/>
                        </a:rPr>
                        <a:t>Inventaris</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Inventarissen</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928103672"/>
                  </a:ext>
                </a:extLst>
              </a:tr>
              <a:tr h="234398">
                <a:tc>
                  <a:txBody>
                    <a:bodyPr/>
                    <a:lstStyle/>
                    <a:p>
                      <a:pPr algn="l" fontAlgn="b"/>
                      <a:r>
                        <a:rPr lang="en-GB" sz="1100" u="none" strike="noStrike">
                          <a:effectLst/>
                        </a:rPr>
                        <a:t>Fabrieksbouw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Fabrieksgebouw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87717196"/>
                  </a:ext>
                </a:extLst>
              </a:tr>
              <a:tr h="234398">
                <a:tc>
                  <a:txBody>
                    <a:bodyPr/>
                    <a:lstStyle/>
                    <a:p>
                      <a:pPr algn="l" fontAlgn="b"/>
                      <a:r>
                        <a:rPr lang="en-GB" sz="1100" u="none" strike="noStrike">
                          <a:effectLst/>
                        </a:rPr>
                        <a:t>Kerkbouw</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Kerkenbouw</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393715735"/>
                  </a:ext>
                </a:extLst>
              </a:tr>
              <a:tr h="234398">
                <a:tc>
                  <a:txBody>
                    <a:bodyPr/>
                    <a:lstStyle/>
                    <a:p>
                      <a:pPr algn="l" fontAlgn="b"/>
                      <a:r>
                        <a:rPr lang="en-GB" sz="1100" u="none" strike="noStrike">
                          <a:effectLst/>
                        </a:rPr>
                        <a:t>Iconografie</a:t>
                      </a:r>
                      <a:endParaRPr lang="en-GB" sz="11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a:effectLst/>
                        </a:rPr>
                        <a:t>Ikonografie</a:t>
                      </a:r>
                      <a:endParaRPr lang="en-GB" sz="11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848853584"/>
                  </a:ext>
                </a:extLst>
              </a:tr>
              <a:tr h="234398">
                <a:tc>
                  <a:txBody>
                    <a:bodyPr/>
                    <a:lstStyle/>
                    <a:p>
                      <a:pPr algn="l" fontAlgn="b"/>
                      <a:r>
                        <a:rPr lang="en-GB" sz="1100" u="none" strike="noStrike" dirty="0" err="1">
                          <a:effectLst/>
                        </a:rPr>
                        <a:t>getijdemolen</a:t>
                      </a:r>
                      <a:endParaRPr lang="en-GB" sz="1100" b="0" i="0" u="none" strike="noStrike" dirty="0">
                        <a:solidFill>
                          <a:srgbClr val="000000"/>
                        </a:solidFill>
                        <a:effectLst/>
                        <a:latin typeface="Calibri" panose="020F0502020204030204" pitchFamily="34" charset="0"/>
                      </a:endParaRPr>
                    </a:p>
                  </a:txBody>
                  <a:tcPr marL="7144" marR="7144" marT="7144" marB="0" anchor="b"/>
                </a:tc>
                <a:tc>
                  <a:txBody>
                    <a:bodyPr/>
                    <a:lstStyle/>
                    <a:p>
                      <a:pPr algn="l" fontAlgn="b"/>
                      <a:r>
                        <a:rPr lang="en-GB" sz="1100" u="none" strike="noStrike" dirty="0" err="1">
                          <a:effectLst/>
                        </a:rPr>
                        <a:t>getijmolen</a:t>
                      </a:r>
                      <a:endParaRPr lang="en-GB" sz="11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723415851"/>
                  </a:ext>
                </a:extLst>
              </a:tr>
            </a:tbl>
          </a:graphicData>
        </a:graphic>
      </p:graphicFrame>
    </p:spTree>
    <p:extLst>
      <p:ext uri="{BB962C8B-B14F-4D97-AF65-F5344CB8AC3E}">
        <p14:creationId xmlns:p14="http://schemas.microsoft.com/office/powerpoint/2010/main" val="64643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a:spLocks noGrp="1"/>
          </p:cNvSpPr>
          <p:nvPr>
            <p:ph type="title" idx="4294967295"/>
          </p:nvPr>
        </p:nvSpPr>
        <p:spPr>
          <a:xfrm>
            <a:off x="0" y="0"/>
            <a:ext cx="8832300" cy="1017600"/>
          </a:xfrm>
          <a:prstGeom prst="rect">
            <a:avLst/>
          </a:prstGeom>
        </p:spPr>
        <p:txBody>
          <a:bodyPr spcFirstLastPara="1" wrap="square" lIns="91425" tIns="180000" rIns="91425" bIns="91425" anchor="t" anchorCtr="0">
            <a:noAutofit/>
          </a:bodyPr>
          <a:lstStyle/>
          <a:p>
            <a:pPr marL="0" lvl="0" indent="0" algn="ctr" rtl="0">
              <a:spcBef>
                <a:spcPts val="0"/>
              </a:spcBef>
              <a:spcAft>
                <a:spcPts val="0"/>
              </a:spcAft>
              <a:buNone/>
            </a:pPr>
            <a:r>
              <a:rPr lang="nl-NL" sz="2000" b="1">
                <a:latin typeface="Poppins"/>
                <a:ea typeface="Poppins"/>
                <a:cs typeface="Poppins"/>
                <a:sym typeface="Poppins"/>
              </a:rPr>
              <a:t>Linked </a:t>
            </a:r>
            <a:r>
              <a:rPr lang="nl-NL" sz="2000">
                <a:latin typeface="Poppins"/>
                <a:ea typeface="Poppins"/>
                <a:cs typeface="Poppins"/>
                <a:sym typeface="Poppins"/>
              </a:rPr>
              <a:t>Data</a:t>
            </a:r>
            <a:endParaRPr sz="2000">
              <a:latin typeface="Poppins"/>
              <a:ea typeface="Poppins"/>
              <a:cs typeface="Poppins"/>
              <a:sym typeface="Poppins"/>
            </a:endParaRPr>
          </a:p>
        </p:txBody>
      </p:sp>
      <p:pic>
        <p:nvPicPr>
          <p:cNvPr id="241" name="Google Shape;241;p45"/>
          <p:cNvPicPr preferRelativeResize="0"/>
          <p:nvPr/>
        </p:nvPicPr>
        <p:blipFill>
          <a:blip r:embed="rId3">
            <a:alphaModFix/>
          </a:blip>
          <a:stretch>
            <a:fillRect/>
          </a:stretch>
        </p:blipFill>
        <p:spPr>
          <a:xfrm>
            <a:off x="2441350" y="707575"/>
            <a:ext cx="4261300" cy="4261300"/>
          </a:xfrm>
          <a:prstGeom prst="rect">
            <a:avLst/>
          </a:prstGeom>
          <a:noFill/>
          <a:ln>
            <a:noFill/>
          </a:ln>
        </p:spPr>
      </p:pic>
      <p:cxnSp>
        <p:nvCxnSpPr>
          <p:cNvPr id="242" name="Google Shape;242;p45"/>
          <p:cNvCxnSpPr/>
          <p:nvPr/>
        </p:nvCxnSpPr>
        <p:spPr>
          <a:xfrm>
            <a:off x="5180700" y="3696925"/>
            <a:ext cx="3963300" cy="0"/>
          </a:xfrm>
          <a:prstGeom prst="straightConnector1">
            <a:avLst/>
          </a:prstGeom>
          <a:noFill/>
          <a:ln w="114300" cap="flat" cmpd="sng">
            <a:solidFill>
              <a:srgbClr val="FA5200"/>
            </a:solidFill>
            <a:prstDash val="solid"/>
            <a:round/>
            <a:headEnd type="triangl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1296375" y="1887750"/>
            <a:ext cx="6525600" cy="1368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nl-NL" sz="2400" dirty="0"/>
              <a:t>Een term is een gestructureerde, gedeelde beschrijving die een begrip of entiteit uniek identificeert en de betekenis ervan duidelijk maakt</a:t>
            </a:r>
            <a:endParaRPr sz="2400" b="1" dirty="0">
              <a:solidFill>
                <a:schemeClr val="lt1"/>
              </a:solidFill>
              <a:latin typeface="Poppins"/>
              <a:ea typeface="Poppins"/>
              <a:cs typeface="Poppins"/>
              <a:sym typeface="Poppins"/>
            </a:endParaRPr>
          </a:p>
        </p:txBody>
      </p:sp>
      <p:sp>
        <p:nvSpPr>
          <p:cNvPr id="248" name="Google Shape;248;p46"/>
          <p:cNvSpPr txBox="1"/>
          <p:nvPr/>
        </p:nvSpPr>
        <p:spPr>
          <a:xfrm>
            <a:off x="3160850" y="3583875"/>
            <a:ext cx="5270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nl-NL" sz="2400">
                <a:solidFill>
                  <a:srgbClr val="FFFFFF"/>
                </a:solidFill>
                <a:latin typeface="Caveat"/>
                <a:ea typeface="Caveat"/>
                <a:cs typeface="Caveat"/>
                <a:sym typeface="Caveat"/>
              </a:rPr>
              <a:t>Personen, organisaties, plaatsen,</a:t>
            </a:r>
            <a:endParaRPr sz="2400">
              <a:solidFill>
                <a:srgbClr val="FFFFFF"/>
              </a:solidFill>
              <a:latin typeface="Caveat"/>
              <a:ea typeface="Caveat"/>
              <a:cs typeface="Caveat"/>
              <a:sym typeface="Caveat"/>
            </a:endParaRPr>
          </a:p>
          <a:p>
            <a:pPr marL="0" lvl="0" indent="0" algn="l" rtl="0">
              <a:spcBef>
                <a:spcPts val="0"/>
              </a:spcBef>
              <a:spcAft>
                <a:spcPts val="0"/>
              </a:spcAft>
              <a:buNone/>
            </a:pPr>
            <a:r>
              <a:rPr lang="nl-NL" sz="2400">
                <a:solidFill>
                  <a:srgbClr val="FFFFFF"/>
                </a:solidFill>
                <a:latin typeface="Caveat"/>
                <a:ea typeface="Caveat"/>
                <a:cs typeface="Caveat"/>
                <a:sym typeface="Caveat"/>
              </a:rPr>
              <a:t>onderwerpen, gebeurtenissen, tijdsperiodes, ...</a:t>
            </a:r>
            <a:endParaRPr sz="2400">
              <a:solidFill>
                <a:srgbClr val="FFFFFF"/>
              </a:solidFill>
              <a:latin typeface="Caveat"/>
              <a:ea typeface="Caveat"/>
              <a:cs typeface="Caveat"/>
              <a:sym typeface="Caveat"/>
            </a:endParaRPr>
          </a:p>
        </p:txBody>
      </p:sp>
      <p:cxnSp>
        <p:nvCxnSpPr>
          <p:cNvPr id="249" name="Google Shape;249;p46"/>
          <p:cNvCxnSpPr/>
          <p:nvPr/>
        </p:nvCxnSpPr>
        <p:spPr>
          <a:xfrm rot="-5400000" flipH="1">
            <a:off x="2307025" y="3372075"/>
            <a:ext cx="361200" cy="784800"/>
          </a:xfrm>
          <a:prstGeom prst="curvedConnector2">
            <a:avLst/>
          </a:prstGeom>
          <a:noFill/>
          <a:ln w="9525" cap="flat" cmpd="sng">
            <a:solidFill>
              <a:srgbClr val="FFFFFF"/>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Netwerk Digitaal Erfgoed">
  <a:themeElements>
    <a:clrScheme name="NDE Kleuren">
      <a:dk1>
        <a:srgbClr val="000000"/>
      </a:dk1>
      <a:lt1>
        <a:srgbClr val="FFFFFF"/>
      </a:lt1>
      <a:dk2>
        <a:srgbClr val="0A3DFA"/>
      </a:dk2>
      <a:lt2>
        <a:srgbClr val="E0E0E3"/>
      </a:lt2>
      <a:accent1>
        <a:srgbClr val="FA5200"/>
      </a:accent1>
      <a:accent2>
        <a:srgbClr val="328275"/>
      </a:accent2>
      <a:accent3>
        <a:srgbClr val="964793"/>
      </a:accent3>
      <a:accent4>
        <a:srgbClr val="172A59"/>
      </a:accent4>
      <a:accent5>
        <a:srgbClr val="9EDAFF"/>
      </a:accent5>
      <a:accent6>
        <a:srgbClr val="ABDFFC"/>
      </a:accent6>
      <a:hlink>
        <a:srgbClr val="0A3DFA"/>
      </a:hlink>
      <a:folHlink>
        <a:srgbClr val="0A3DF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1411</TotalTime>
  <Words>1169</Words>
  <Application>Microsoft Office PowerPoint</Application>
  <PresentationFormat>Diavoorstelling (16:9)</PresentationFormat>
  <Paragraphs>234</Paragraphs>
  <Slides>50</Slides>
  <Notes>34</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50</vt:i4>
      </vt:variant>
    </vt:vector>
  </HeadingPairs>
  <TitlesOfParts>
    <vt:vector size="59" baseType="lpstr">
      <vt:lpstr>Arial</vt:lpstr>
      <vt:lpstr>Calibri</vt:lpstr>
      <vt:lpstr>Poppins SemiBold</vt:lpstr>
      <vt:lpstr>Caveat</vt:lpstr>
      <vt:lpstr>Poppins</vt:lpstr>
      <vt:lpstr>Poppins Medium</vt:lpstr>
      <vt:lpstr>Kalam</vt:lpstr>
      <vt:lpstr>Roboto</vt:lpstr>
      <vt:lpstr>Netwerk Digitaal Erfgoed</vt:lpstr>
      <vt:lpstr>  Werken met het Termennetwerk  </vt:lpstr>
      <vt:lpstr>Workshop indeling</vt:lpstr>
      <vt:lpstr>Waarom het Termennetwerk?</vt:lpstr>
      <vt:lpstr>Netwerk Digitaal Erfgoed</vt:lpstr>
      <vt:lpstr>Een complex aan informatie …</vt:lpstr>
      <vt:lpstr>Moeilijkheden</vt:lpstr>
      <vt:lpstr>Een willekeurig collectiesysteem…</vt:lpstr>
      <vt:lpstr>Linked Data</vt:lpstr>
      <vt:lpstr>Een term is een gestructureerde, gedeelde beschrijving die een begrip of entiteit uniek identificeert en de betekenis ervan duidelijk maakt</vt:lpstr>
      <vt:lpstr>Functionaliteit van het Termennetwerk</vt:lpstr>
      <vt:lpstr>Termennetwerk</vt:lpstr>
      <vt:lpstr>Op zoek naar termen …</vt:lpstr>
      <vt:lpstr>Op zoek naar termen … </vt:lpstr>
      <vt:lpstr>Op zoek naar termen … </vt:lpstr>
      <vt:lpstr>Van literals naar links</vt:lpstr>
      <vt:lpstr>Verbinden via termen</vt:lpstr>
      <vt:lpstr>PowerPoint-presentatie</vt:lpstr>
      <vt:lpstr>Digitaal Erfgoed Knowledge Graph</vt:lpstr>
      <vt:lpstr>PowerPoint-presentatie</vt:lpstr>
      <vt:lpstr>PowerPoint-presentatie</vt:lpstr>
      <vt:lpstr>Techniek van het Termennetwerk</vt:lpstr>
      <vt:lpstr>PowerPoint-presentatie</vt:lpstr>
      <vt:lpstr>PowerPoint-presentatie</vt:lpstr>
      <vt:lpstr>PowerPoint-presentatie</vt:lpstr>
      <vt:lpstr>Standaardiseren op één beschrijvingsformaat: SKOS</vt:lpstr>
      <vt:lpstr>PowerPoint-presentatie</vt:lpstr>
      <vt:lpstr>PowerPoint-presentatie</vt:lpstr>
      <vt:lpstr>PowerPoint-presentatie</vt:lpstr>
      <vt:lpstr>PowerPoint-presentatie</vt:lpstr>
      <vt:lpstr>Termennetwerk in de volgende registratiesystemen</vt:lpstr>
      <vt:lpstr>Collectieregistraties verrijken met termen?</vt:lpstr>
      <vt:lpstr>Een tool (API) voor data managers</vt:lpstr>
      <vt:lpstr>Bestaande gegevens verrijken via OpenRefine</vt:lpstr>
      <vt:lpstr>Vragen?</vt:lpstr>
      <vt:lpstr>Hands on!</vt:lpstr>
      <vt:lpstr>Zelf aan de slag</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Bonus: Fuzzy Lookup Add-In for Excel</vt:lpstr>
      <vt:lpstr>Fuzzy Lookup Add-In for Excel </vt:lpstr>
      <vt:lpstr>Hulp nodig?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Werken met het termennetwerk  </dc:title>
  <dc:creator>Ruben</dc:creator>
  <cp:lastModifiedBy>Schalk, Ruben</cp:lastModifiedBy>
  <cp:revision>34</cp:revision>
  <dcterms:modified xsi:type="dcterms:W3CDTF">2024-04-18T11:45:29Z</dcterms:modified>
</cp:coreProperties>
</file>